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349" r:id="rId2"/>
    <p:sldId id="323" r:id="rId3"/>
    <p:sldId id="433" r:id="rId4"/>
    <p:sldId id="434" r:id="rId5"/>
    <p:sldId id="435" r:id="rId6"/>
    <p:sldId id="436" r:id="rId7"/>
    <p:sldId id="437" r:id="rId8"/>
    <p:sldId id="438" r:id="rId9"/>
    <p:sldId id="327" r:id="rId10"/>
    <p:sldId id="324" r:id="rId11"/>
    <p:sldId id="377" r:id="rId12"/>
    <p:sldId id="440" r:id="rId13"/>
    <p:sldId id="441" r:id="rId14"/>
    <p:sldId id="442" r:id="rId15"/>
    <p:sldId id="446" r:id="rId16"/>
    <p:sldId id="443" r:id="rId17"/>
    <p:sldId id="444" r:id="rId18"/>
    <p:sldId id="411" r:id="rId19"/>
    <p:sldId id="447" r:id="rId20"/>
    <p:sldId id="439" r:id="rId21"/>
    <p:sldId id="350" r:id="rId22"/>
    <p:sldId id="429" r:id="rId23"/>
    <p:sldId id="363" r:id="rId24"/>
    <p:sldId id="399" r:id="rId25"/>
  </p:sldIdLst>
  <p:sldSz cx="9144000" cy="6858000" type="screen4x3"/>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63486A8-AD29-4C8F-A5B6-4B54D6C06A31}">
          <p14:sldIdLst>
            <p14:sldId id="349"/>
            <p14:sldId id="323"/>
            <p14:sldId id="433"/>
            <p14:sldId id="434"/>
            <p14:sldId id="435"/>
            <p14:sldId id="436"/>
            <p14:sldId id="437"/>
            <p14:sldId id="438"/>
            <p14:sldId id="327"/>
            <p14:sldId id="324"/>
            <p14:sldId id="377"/>
            <p14:sldId id="440"/>
            <p14:sldId id="441"/>
            <p14:sldId id="442"/>
            <p14:sldId id="446"/>
            <p14:sldId id="443"/>
            <p14:sldId id="444"/>
            <p14:sldId id="411"/>
            <p14:sldId id="447"/>
            <p14:sldId id="439"/>
            <p14:sldId id="350"/>
            <p14:sldId id="429"/>
            <p14:sldId id="363"/>
            <p14:sldId id="39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sa shell" initials="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A2E73"/>
    <a:srgbClr val="1D5782"/>
    <a:srgbClr val="F4B93E"/>
    <a:srgbClr val="737373"/>
    <a:srgbClr val="F1B83D"/>
    <a:srgbClr val="339966"/>
    <a:srgbClr val="996633"/>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68" autoAdjust="0"/>
    <p:restoredTop sz="89621" autoAdjust="0"/>
  </p:normalViewPr>
  <p:slideViewPr>
    <p:cSldViewPr>
      <p:cViewPr>
        <p:scale>
          <a:sx n="105" d="100"/>
          <a:sy n="105" d="100"/>
        </p:scale>
        <p:origin x="-3732" y="-104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0"/>
    </p:cViewPr>
  </p:sorterViewPr>
  <p:notesViewPr>
    <p:cSldViewPr>
      <p:cViewPr varScale="1">
        <p:scale>
          <a:sx n="81" d="100"/>
          <a:sy n="81" d="100"/>
        </p:scale>
        <p:origin x="-1998" y="-96"/>
      </p:cViewPr>
      <p:guideLst>
        <p:guide orient="horz" pos="2932"/>
        <p:guide pos="219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vtquinlivan\AppData\Local\Microsoft\Windows\Temporary%20Internet%20Files\Content.Outlook\ZPNOGJGE\FTESSumm%20-%20040312.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ile01\users\vtquinlivan\Strategy%20&amp;%20Planning\Copy%20of%20FTESSumm%20-%20040312%20v5.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8353413654618504E-2"/>
          <c:y val="3.07017543859649E-2"/>
          <c:w val="0.89156626506024095"/>
          <c:h val="0.86842105263157898"/>
        </c:manualLayout>
      </c:layout>
      <c:barChart>
        <c:barDir val="col"/>
        <c:grouping val="clustered"/>
        <c:varyColors val="0"/>
        <c:ser>
          <c:idx val="0"/>
          <c:order val="0"/>
          <c:spPr>
            <a:solidFill>
              <a:schemeClr val="tx2">
                <a:lumMod val="75000"/>
              </a:schemeClr>
            </a:solidFill>
          </c:spPr>
          <c:invertIfNegative val="0"/>
          <c:dLbls>
            <c:showLegendKey val="0"/>
            <c:showVal val="1"/>
            <c:showCatName val="0"/>
            <c:showSerName val="0"/>
            <c:showPercent val="0"/>
            <c:showBubbleSize val="0"/>
            <c:showLeaderLines val="0"/>
          </c:dLbls>
          <c:cat>
            <c:strRef>
              <c:f>'[FTESSumm - 040312.xls]FTES Ratio'!$B$2:$K$2</c:f>
              <c:strCache>
                <c:ptCount val="10"/>
                <c:pt idx="0">
                  <c:v>2001-02</c:v>
                </c:pt>
                <c:pt idx="1">
                  <c:v>2002-03</c:v>
                </c:pt>
                <c:pt idx="2">
                  <c:v>2003-04</c:v>
                </c:pt>
                <c:pt idx="3">
                  <c:v>2004-05</c:v>
                </c:pt>
                <c:pt idx="4">
                  <c:v>2005-06</c:v>
                </c:pt>
                <c:pt idx="5">
                  <c:v>2006-07</c:v>
                </c:pt>
                <c:pt idx="6">
                  <c:v>2007-08</c:v>
                </c:pt>
                <c:pt idx="7">
                  <c:v>2008-09</c:v>
                </c:pt>
                <c:pt idx="8">
                  <c:v>2009-10</c:v>
                </c:pt>
                <c:pt idx="9">
                  <c:v>2010-11</c:v>
                </c:pt>
              </c:strCache>
            </c:strRef>
          </c:cat>
          <c:val>
            <c:numRef>
              <c:f>'[FTESSumm - 040312.xls]FTES Ratio'!$B$3:$K$3</c:f>
              <c:numCache>
                <c:formatCode>0.00%</c:formatCode>
                <c:ptCount val="10"/>
                <c:pt idx="0">
                  <c:v>0.31350700716150998</c:v>
                </c:pt>
                <c:pt idx="1">
                  <c:v>0.30678937699480402</c:v>
                </c:pt>
                <c:pt idx="2">
                  <c:v>0.30329325149719699</c:v>
                </c:pt>
                <c:pt idx="3">
                  <c:v>0.29857687999503901</c:v>
                </c:pt>
                <c:pt idx="4">
                  <c:v>0.29955259008659002</c:v>
                </c:pt>
                <c:pt idx="5">
                  <c:v>0.29899672253676501</c:v>
                </c:pt>
                <c:pt idx="6">
                  <c:v>0.30193398917809799</c:v>
                </c:pt>
                <c:pt idx="7">
                  <c:v>0.29807054918987202</c:v>
                </c:pt>
                <c:pt idx="8">
                  <c:v>0.29877177517791498</c:v>
                </c:pt>
                <c:pt idx="9">
                  <c:v>0.29634889574598799</c:v>
                </c:pt>
              </c:numCache>
            </c:numRef>
          </c:val>
        </c:ser>
        <c:dLbls>
          <c:showLegendKey val="0"/>
          <c:showVal val="0"/>
          <c:showCatName val="0"/>
          <c:showSerName val="0"/>
          <c:showPercent val="0"/>
          <c:showBubbleSize val="0"/>
        </c:dLbls>
        <c:gapWidth val="150"/>
        <c:axId val="113140864"/>
        <c:axId val="113142400"/>
      </c:barChart>
      <c:catAx>
        <c:axId val="113140864"/>
        <c:scaling>
          <c:orientation val="minMax"/>
        </c:scaling>
        <c:delete val="0"/>
        <c:axPos val="b"/>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113142400"/>
        <c:crossesAt val="0"/>
        <c:auto val="1"/>
        <c:lblAlgn val="ctr"/>
        <c:lblOffset val="100"/>
        <c:noMultiLvlLbl val="0"/>
      </c:catAx>
      <c:valAx>
        <c:axId val="113142400"/>
        <c:scaling>
          <c:orientation val="minMax"/>
        </c:scaling>
        <c:delete val="0"/>
        <c:axPos val="l"/>
        <c:majorGridlines/>
        <c:numFmt formatCode="0.0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113140864"/>
        <c:crosses val="autoZero"/>
        <c:crossBetween val="between"/>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'FTES Totals'!$A$11</c:f>
              <c:strCache>
                <c:ptCount val="1"/>
                <c:pt idx="0">
                  <c:v>CTE FTES</c:v>
                </c:pt>
              </c:strCache>
            </c:strRef>
          </c:tx>
          <c:spPr>
            <a:solidFill>
              <a:schemeClr val="tx2">
                <a:lumMod val="60000"/>
                <a:lumOff val="40000"/>
              </a:schemeClr>
            </a:solidFill>
          </c:spPr>
          <c:invertIfNegative val="0"/>
          <c:dLbls>
            <c:showLegendKey val="0"/>
            <c:showVal val="1"/>
            <c:showCatName val="0"/>
            <c:showSerName val="0"/>
            <c:showPercent val="0"/>
            <c:showBubbleSize val="0"/>
            <c:showLeaderLines val="0"/>
          </c:dLbls>
          <c:cat>
            <c:strRef>
              <c:f>'FTES Totals'!$B$10:$K$10</c:f>
              <c:strCache>
                <c:ptCount val="10"/>
                <c:pt idx="0">
                  <c:v>2001-02</c:v>
                </c:pt>
                <c:pt idx="1">
                  <c:v>2002-03</c:v>
                </c:pt>
                <c:pt idx="2">
                  <c:v>2003-04</c:v>
                </c:pt>
                <c:pt idx="3">
                  <c:v>2004-05</c:v>
                </c:pt>
                <c:pt idx="4">
                  <c:v>2005-06</c:v>
                </c:pt>
                <c:pt idx="5">
                  <c:v>2006-07</c:v>
                </c:pt>
                <c:pt idx="6">
                  <c:v>2007-08</c:v>
                </c:pt>
                <c:pt idx="7">
                  <c:v>2008-09</c:v>
                </c:pt>
                <c:pt idx="8">
                  <c:v>2009-10</c:v>
                </c:pt>
                <c:pt idx="9">
                  <c:v>2010-11</c:v>
                </c:pt>
              </c:strCache>
            </c:strRef>
          </c:cat>
          <c:val>
            <c:numRef>
              <c:f>'FTES Totals'!$B$11:$K$11</c:f>
              <c:numCache>
                <c:formatCode>#,##0</c:formatCode>
                <c:ptCount val="10"/>
                <c:pt idx="0">
                  <c:v>353945.70209899999</c:v>
                </c:pt>
                <c:pt idx="1">
                  <c:v>353882.15279099921</c:v>
                </c:pt>
                <c:pt idx="2">
                  <c:v>336969.21539999999</c:v>
                </c:pt>
                <c:pt idx="3">
                  <c:v>325715.20335999998</c:v>
                </c:pt>
                <c:pt idx="4">
                  <c:v>333898.56029500009</c:v>
                </c:pt>
                <c:pt idx="5">
                  <c:v>339513.26651899982</c:v>
                </c:pt>
                <c:pt idx="6">
                  <c:v>369354.98398500012</c:v>
                </c:pt>
                <c:pt idx="7">
                  <c:v>391996.533321</c:v>
                </c:pt>
                <c:pt idx="8">
                  <c:v>392966.42615900002</c:v>
                </c:pt>
                <c:pt idx="9">
                  <c:v>379214.37128500012</c:v>
                </c:pt>
              </c:numCache>
            </c:numRef>
          </c:val>
        </c:ser>
        <c:ser>
          <c:idx val="1"/>
          <c:order val="1"/>
          <c:tx>
            <c:strRef>
              <c:f>'FTES Totals'!$A$12</c:f>
              <c:strCache>
                <c:ptCount val="1"/>
                <c:pt idx="0">
                  <c:v>NonCTE FTES</c:v>
                </c:pt>
              </c:strCache>
            </c:strRef>
          </c:tx>
          <c:spPr>
            <a:solidFill>
              <a:schemeClr val="accent3">
                <a:lumMod val="75000"/>
              </a:schemeClr>
            </a:solidFill>
          </c:spPr>
          <c:invertIfNegative val="0"/>
          <c:cat>
            <c:strRef>
              <c:f>'FTES Totals'!$B$10:$K$10</c:f>
              <c:strCache>
                <c:ptCount val="10"/>
                <c:pt idx="0">
                  <c:v>2001-02</c:v>
                </c:pt>
                <c:pt idx="1">
                  <c:v>2002-03</c:v>
                </c:pt>
                <c:pt idx="2">
                  <c:v>2003-04</c:v>
                </c:pt>
                <c:pt idx="3">
                  <c:v>2004-05</c:v>
                </c:pt>
                <c:pt idx="4">
                  <c:v>2005-06</c:v>
                </c:pt>
                <c:pt idx="5">
                  <c:v>2006-07</c:v>
                </c:pt>
                <c:pt idx="6">
                  <c:v>2007-08</c:v>
                </c:pt>
                <c:pt idx="7">
                  <c:v>2008-09</c:v>
                </c:pt>
                <c:pt idx="8">
                  <c:v>2009-10</c:v>
                </c:pt>
                <c:pt idx="9">
                  <c:v>2010-11</c:v>
                </c:pt>
              </c:strCache>
            </c:strRef>
          </c:cat>
          <c:val>
            <c:numRef>
              <c:f>'FTES Totals'!$B$12:$K$12</c:f>
              <c:numCache>
                <c:formatCode>#,##0</c:formatCode>
                <c:ptCount val="10"/>
                <c:pt idx="0">
                  <c:v>775042.46726799943</c:v>
                </c:pt>
                <c:pt idx="1">
                  <c:v>799619.82389900042</c:v>
                </c:pt>
                <c:pt idx="2">
                  <c:v>774065.11766400002</c:v>
                </c:pt>
                <c:pt idx="3">
                  <c:v>765177.04310399969</c:v>
                </c:pt>
                <c:pt idx="4">
                  <c:v>780759.00350200012</c:v>
                </c:pt>
                <c:pt idx="5">
                  <c:v>795995.05490500003</c:v>
                </c:pt>
                <c:pt idx="6">
                  <c:v>853942.15122800099</c:v>
                </c:pt>
                <c:pt idx="7">
                  <c:v>923116.73226800002</c:v>
                </c:pt>
                <c:pt idx="8">
                  <c:v>922306.49721200031</c:v>
                </c:pt>
                <c:pt idx="9">
                  <c:v>900406.9693999989</c:v>
                </c:pt>
              </c:numCache>
            </c:numRef>
          </c:val>
        </c:ser>
        <c:dLbls>
          <c:showLegendKey val="0"/>
          <c:showVal val="0"/>
          <c:showCatName val="0"/>
          <c:showSerName val="0"/>
          <c:showPercent val="0"/>
          <c:showBubbleSize val="0"/>
        </c:dLbls>
        <c:gapWidth val="150"/>
        <c:overlap val="100"/>
        <c:axId val="114361856"/>
        <c:axId val="114363392"/>
      </c:barChart>
      <c:catAx>
        <c:axId val="114361856"/>
        <c:scaling>
          <c:orientation val="minMax"/>
        </c:scaling>
        <c:delete val="0"/>
        <c:axPos val="b"/>
        <c:majorTickMark val="out"/>
        <c:minorTickMark val="none"/>
        <c:tickLblPos val="nextTo"/>
        <c:crossAx val="114363392"/>
        <c:crosses val="autoZero"/>
        <c:auto val="1"/>
        <c:lblAlgn val="ctr"/>
        <c:lblOffset val="100"/>
        <c:noMultiLvlLbl val="0"/>
      </c:catAx>
      <c:valAx>
        <c:axId val="114363392"/>
        <c:scaling>
          <c:orientation val="minMax"/>
        </c:scaling>
        <c:delete val="0"/>
        <c:axPos val="l"/>
        <c:majorGridlines/>
        <c:numFmt formatCode="#,##0" sourceLinked="0"/>
        <c:majorTickMark val="out"/>
        <c:minorTickMark val="none"/>
        <c:tickLblPos val="nextTo"/>
        <c:crossAx val="114361856"/>
        <c:crosses val="autoZero"/>
        <c:crossBetween val="between"/>
      </c:valAx>
    </c:plotArea>
    <c:legend>
      <c:legendPos val="r"/>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 y="0"/>
            <a:ext cx="3014393" cy="46577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38875" y="0"/>
            <a:ext cx="3014393" cy="465773"/>
          </a:xfrm>
          <a:prstGeom prst="rect">
            <a:avLst/>
          </a:prstGeom>
        </p:spPr>
        <p:txBody>
          <a:bodyPr vert="horz" lIns="91440" tIns="45720" rIns="91440" bIns="45720" rtlCol="0"/>
          <a:lstStyle>
            <a:lvl1pPr algn="r">
              <a:defRPr sz="1200"/>
            </a:lvl1pPr>
          </a:lstStyle>
          <a:p>
            <a:fld id="{C1B91E4D-759F-4C55-AC30-9A4FA9475685}" type="datetimeFigureOut">
              <a:rPr lang="en-US" smtClean="0"/>
              <a:pPr/>
              <a:t>10/11/2012</a:t>
            </a:fld>
            <a:endParaRPr lang="en-US"/>
          </a:p>
        </p:txBody>
      </p:sp>
      <p:sp>
        <p:nvSpPr>
          <p:cNvPr id="4" name="Footer Placeholder 3"/>
          <p:cNvSpPr>
            <a:spLocks noGrp="1"/>
          </p:cNvSpPr>
          <p:nvPr>
            <p:ph type="ftr" sz="quarter" idx="2"/>
          </p:nvPr>
        </p:nvSpPr>
        <p:spPr>
          <a:xfrm>
            <a:off x="5" y="8841742"/>
            <a:ext cx="3014393" cy="46577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38875" y="8841742"/>
            <a:ext cx="3014393" cy="465773"/>
          </a:xfrm>
          <a:prstGeom prst="rect">
            <a:avLst/>
          </a:prstGeom>
        </p:spPr>
        <p:txBody>
          <a:bodyPr vert="horz" lIns="91440" tIns="45720" rIns="91440" bIns="45720" rtlCol="0" anchor="b"/>
          <a:lstStyle>
            <a:lvl1pPr algn="r">
              <a:defRPr sz="1200"/>
            </a:lvl1pPr>
          </a:lstStyle>
          <a:p>
            <a:fld id="{DCE71FCD-C6B4-45BD-BEB5-05C0A35AADB2}" type="slidenum">
              <a:rPr lang="en-US" smtClean="0"/>
              <a:pPr/>
              <a:t>‹#›</a:t>
            </a:fld>
            <a:endParaRPr lang="en-US"/>
          </a:p>
        </p:txBody>
      </p:sp>
    </p:spTree>
    <p:extLst>
      <p:ext uri="{BB962C8B-B14F-4D97-AF65-F5344CB8AC3E}">
        <p14:creationId xmlns:p14="http://schemas.microsoft.com/office/powerpoint/2010/main" val="17967318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39470" y="0"/>
            <a:ext cx="3013763" cy="465455"/>
          </a:xfrm>
          <a:prstGeom prst="rect">
            <a:avLst/>
          </a:prstGeom>
        </p:spPr>
        <p:txBody>
          <a:bodyPr vert="horz" lIns="93177" tIns="46589" rIns="93177" bIns="46589" rtlCol="0"/>
          <a:lstStyle>
            <a:lvl1pPr algn="r">
              <a:defRPr sz="1200"/>
            </a:lvl1pPr>
          </a:lstStyle>
          <a:p>
            <a:fld id="{CD9DA86A-A599-4C51-9352-48B3A203AB6F}" type="datetimeFigureOut">
              <a:rPr lang="en-US" smtClean="0"/>
              <a:pPr/>
              <a:t>10/11/2012</a:t>
            </a:fld>
            <a:endParaRPr lang="en-US"/>
          </a:p>
        </p:txBody>
      </p:sp>
      <p:sp>
        <p:nvSpPr>
          <p:cNvPr id="4" name="Slide Image Placeholder 3"/>
          <p:cNvSpPr>
            <a:spLocks noGrp="1" noRot="1" noChangeAspect="1"/>
          </p:cNvSpPr>
          <p:nvPr>
            <p:ph type="sldImg" idx="2"/>
          </p:nvPr>
        </p:nvSpPr>
        <p:spPr>
          <a:xfrm>
            <a:off x="1150938" y="698500"/>
            <a:ext cx="4652962" cy="3490913"/>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695484" y="4421827"/>
            <a:ext cx="5563870" cy="4189095"/>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4"/>
            <a:ext cx="3013763" cy="465455"/>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39470" y="8842034"/>
            <a:ext cx="3013763" cy="465455"/>
          </a:xfrm>
          <a:prstGeom prst="rect">
            <a:avLst/>
          </a:prstGeom>
        </p:spPr>
        <p:txBody>
          <a:bodyPr vert="horz" lIns="93177" tIns="46589" rIns="93177" bIns="46589" rtlCol="0" anchor="b"/>
          <a:lstStyle>
            <a:lvl1pPr algn="r">
              <a:defRPr sz="1200"/>
            </a:lvl1pPr>
          </a:lstStyle>
          <a:p>
            <a:fld id="{0455CB8E-2A67-4E50-A214-E38EA17E9A4C}" type="slidenum">
              <a:rPr lang="en-US" smtClean="0"/>
              <a:pPr/>
              <a:t>‹#›</a:t>
            </a:fld>
            <a:endParaRPr lang="en-US"/>
          </a:p>
        </p:txBody>
      </p:sp>
    </p:spTree>
    <p:extLst>
      <p:ext uri="{BB962C8B-B14F-4D97-AF65-F5344CB8AC3E}">
        <p14:creationId xmlns:p14="http://schemas.microsoft.com/office/powerpoint/2010/main" val="1870225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click.uschamber.com/?qs=d65244ff2ffb338ca406c4df652727cfc714b0194bb854780d4985fec659ba70"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55CB8E-2A67-4E50-A214-E38EA17E9A4C}" type="slidenum">
              <a:rPr lang="en-US" smtClean="0"/>
              <a:pPr/>
              <a:t>2</a:t>
            </a:fld>
            <a:endParaRPr lang="en-US"/>
          </a:p>
        </p:txBody>
      </p:sp>
    </p:spTree>
    <p:extLst>
      <p:ext uri="{BB962C8B-B14F-4D97-AF65-F5344CB8AC3E}">
        <p14:creationId xmlns:p14="http://schemas.microsoft.com/office/powerpoint/2010/main" val="2419155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from CAEconomy.org</a:t>
            </a:r>
          </a:p>
          <a:p>
            <a:r>
              <a:rPr lang="en-US" dirty="0" smtClean="0"/>
              <a:t>As</a:t>
            </a:r>
            <a:r>
              <a:rPr lang="en-US" baseline="0" dirty="0" smtClean="0"/>
              <a:t> of 3/30/12</a:t>
            </a:r>
          </a:p>
        </p:txBody>
      </p:sp>
      <p:sp>
        <p:nvSpPr>
          <p:cNvPr id="4" name="Slide Number Placeholder 3"/>
          <p:cNvSpPr>
            <a:spLocks noGrp="1"/>
          </p:cNvSpPr>
          <p:nvPr>
            <p:ph type="sldNum" sz="quarter" idx="10"/>
          </p:nvPr>
        </p:nvSpPr>
        <p:spPr/>
        <p:txBody>
          <a:bodyPr/>
          <a:lstStyle/>
          <a:p>
            <a:fld id="{0455CB8E-2A67-4E50-A214-E38EA17E9A4C}" type="slidenum">
              <a:rPr lang="en-US" smtClean="0"/>
              <a:pPr/>
              <a:t>21</a:t>
            </a:fld>
            <a:endParaRPr lang="en-US"/>
          </a:p>
        </p:txBody>
      </p:sp>
    </p:spTree>
    <p:extLst>
      <p:ext uri="{BB962C8B-B14F-4D97-AF65-F5344CB8AC3E}">
        <p14:creationId xmlns:p14="http://schemas.microsoft.com/office/powerpoint/2010/main" val="3841090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Q3:  </a:t>
            </a:r>
            <a:r>
              <a:rPr lang="en-US" i="1" dirty="0" err="1" smtClean="0"/>
              <a:t>Rescope</a:t>
            </a:r>
            <a:r>
              <a:rPr lang="en-US" i="1" dirty="0" smtClean="0"/>
              <a:t> activities of Perkins-funded </a:t>
            </a:r>
          </a:p>
          <a:p>
            <a:r>
              <a:rPr lang="en-US" i="1" dirty="0" smtClean="0"/>
              <a:t>Regional Consortia to strengthen regions:  data mining, convening, technology, and curriculum.</a:t>
            </a:r>
          </a:p>
          <a:p>
            <a:endParaRPr lang="en-US" i="1" dirty="0" smtClean="0"/>
          </a:p>
          <a:p>
            <a:r>
              <a:rPr lang="en-US" i="1" dirty="0" smtClean="0"/>
              <a:t>Q1:  Support with labor market demand data provided by EWD Center of Excellence, CWIB, EDD’s labor agency, etc.</a:t>
            </a:r>
          </a:p>
          <a:p>
            <a:endParaRPr lang="en-US" i="1" dirty="0" smtClean="0"/>
          </a:p>
          <a:p>
            <a:r>
              <a:rPr lang="en-US" i="1" dirty="0" smtClean="0"/>
              <a:t>Q3:  Align pathways of SB70-funded high school academies.</a:t>
            </a:r>
          </a:p>
          <a:p>
            <a:endParaRPr lang="en-US" b="1" dirty="0" smtClean="0"/>
          </a:p>
          <a:p>
            <a:endParaRPr lang="en-US" dirty="0" smtClean="0"/>
          </a:p>
          <a:p>
            <a:r>
              <a:rPr lang="en-US" dirty="0" smtClean="0"/>
              <a:t>Objections: data?</a:t>
            </a:r>
          </a:p>
          <a:p>
            <a:r>
              <a:rPr lang="en-US" dirty="0" smtClean="0"/>
              <a:t>Role of IDs (initiative directors)</a:t>
            </a:r>
          </a:p>
          <a:p>
            <a:endParaRPr lang="en-US" dirty="0" smtClean="0"/>
          </a:p>
          <a:p>
            <a:r>
              <a:rPr lang="en-US" sz="1200" b="1" i="0" u="none" strike="noStrike" kern="1200" baseline="0" dirty="0" smtClean="0">
                <a:solidFill>
                  <a:schemeClr val="tx1"/>
                </a:solidFill>
                <a:latin typeface="+mn-lt"/>
                <a:ea typeface="+mn-ea"/>
                <a:cs typeface="+mn-cs"/>
              </a:rPr>
              <a:t>Region	County(s)	</a:t>
            </a:r>
          </a:p>
          <a:p>
            <a:r>
              <a:rPr lang="it-IT" sz="1200" b="0" i="0" u="none" strike="noStrike" kern="1200" baseline="0" dirty="0" smtClean="0">
                <a:solidFill>
                  <a:schemeClr val="tx1"/>
                </a:solidFill>
                <a:latin typeface="+mn-lt"/>
                <a:ea typeface="+mn-ea"/>
                <a:cs typeface="+mn-cs"/>
              </a:rPr>
              <a:t>Inland Empire	Riverside, San Bernardino	</a:t>
            </a:r>
          </a:p>
          <a:p>
            <a:r>
              <a:rPr lang="en-US" sz="1200" b="0" i="0" u="none" strike="noStrike" kern="1200" baseline="0" dirty="0" smtClean="0">
                <a:solidFill>
                  <a:schemeClr val="tx1"/>
                </a:solidFill>
                <a:latin typeface="+mn-lt"/>
                <a:ea typeface="+mn-ea"/>
                <a:cs typeface="+mn-cs"/>
              </a:rPr>
              <a:t>San Diego/Imperial	San Diego, Imperial	</a:t>
            </a:r>
          </a:p>
          <a:p>
            <a:r>
              <a:rPr lang="en-US" sz="1200" b="0" i="0" u="none" strike="noStrike" kern="1200" baseline="0" dirty="0" smtClean="0">
                <a:solidFill>
                  <a:schemeClr val="tx1"/>
                </a:solidFill>
                <a:latin typeface="+mn-lt"/>
                <a:ea typeface="+mn-ea"/>
                <a:cs typeface="+mn-cs"/>
              </a:rPr>
              <a:t>Los Angeles/Orange	Los Angeles, Orange	</a:t>
            </a:r>
          </a:p>
          <a:p>
            <a:r>
              <a:rPr lang="pt-BR" sz="1200" b="0" i="0" u="none" strike="noStrike" kern="1200" baseline="0" dirty="0" smtClean="0">
                <a:solidFill>
                  <a:schemeClr val="tx1"/>
                </a:solidFill>
                <a:latin typeface="+mn-lt"/>
                <a:ea typeface="+mn-ea"/>
                <a:cs typeface="+mn-cs"/>
              </a:rPr>
              <a:t>East Bay	Alameda, Contra Costa	</a:t>
            </a:r>
          </a:p>
          <a:p>
            <a:r>
              <a:rPr lang="it-IT" sz="1200" b="0" i="0" u="none" strike="noStrike" kern="1200" baseline="0" dirty="0" smtClean="0">
                <a:solidFill>
                  <a:schemeClr val="tx1"/>
                </a:solidFill>
                <a:latin typeface="+mn-lt"/>
                <a:ea typeface="+mn-ea"/>
                <a:cs typeface="+mn-cs"/>
              </a:rPr>
              <a:t>North Bay	Solano, Napa, Sonoma, Marin	</a:t>
            </a:r>
          </a:p>
          <a:p>
            <a:r>
              <a:rPr lang="en-US" sz="1200" b="0" i="0" u="none" strike="noStrike" kern="1200" baseline="0" dirty="0" smtClean="0">
                <a:solidFill>
                  <a:schemeClr val="tx1"/>
                </a:solidFill>
                <a:latin typeface="+mn-lt"/>
                <a:ea typeface="+mn-ea"/>
                <a:cs typeface="+mn-cs"/>
              </a:rPr>
              <a:t>Silicon Valley	Santa Clara	</a:t>
            </a:r>
          </a:p>
          <a:p>
            <a:r>
              <a:rPr lang="en-US" sz="1200" b="0" i="0" u="none" strike="noStrike" kern="1200" baseline="0" dirty="0" smtClean="0">
                <a:solidFill>
                  <a:schemeClr val="tx1"/>
                </a:solidFill>
                <a:latin typeface="+mn-lt"/>
                <a:ea typeface="+mn-ea"/>
                <a:cs typeface="+mn-cs"/>
              </a:rPr>
              <a:t>South SF Bay	Santa Cruz, Monterey	</a:t>
            </a:r>
          </a:p>
          <a:p>
            <a:r>
              <a:rPr lang="en-US" sz="1200" b="0" i="0" u="none" strike="noStrike" kern="1200" baseline="0" dirty="0" smtClean="0">
                <a:solidFill>
                  <a:schemeClr val="tx1"/>
                </a:solidFill>
                <a:latin typeface="+mn-lt"/>
                <a:ea typeface="+mn-ea"/>
                <a:cs typeface="+mn-cs"/>
              </a:rPr>
              <a:t>San Francisco	San Francisco, San Mateo	</a:t>
            </a:r>
          </a:p>
          <a:p>
            <a:r>
              <a:rPr lang="en-US" sz="1200" b="0" i="0" u="none" strike="noStrike" kern="1200" baseline="0" dirty="0" smtClean="0">
                <a:solidFill>
                  <a:schemeClr val="tx1"/>
                </a:solidFill>
                <a:latin typeface="+mn-lt"/>
                <a:ea typeface="+mn-ea"/>
                <a:cs typeface="+mn-cs"/>
              </a:rPr>
              <a:t>Greater Sacramento	Sacramento, El Dorado, Placer, Yolo, Sutter, Yuba, Nevada	</a:t>
            </a:r>
          </a:p>
          <a:p>
            <a:r>
              <a:rPr lang="en-US" sz="1200" b="0" i="0" u="none" strike="noStrike" kern="1200" baseline="0" dirty="0" smtClean="0">
                <a:solidFill>
                  <a:schemeClr val="tx1"/>
                </a:solidFill>
                <a:latin typeface="+mn-lt"/>
                <a:ea typeface="+mn-ea"/>
                <a:cs typeface="+mn-cs"/>
              </a:rPr>
              <a:t>Northern Inland CA	Butte, Colusa, Glenn, Lassen, Modoc, Plumas, Shasta, Sierra, Siskiyou, Tehama, Trinity	</a:t>
            </a:r>
          </a:p>
          <a:p>
            <a:r>
              <a:rPr lang="es-ES" sz="1200" b="0" i="0" u="none" strike="noStrike" kern="1200" baseline="0" dirty="0" smtClean="0">
                <a:solidFill>
                  <a:schemeClr val="tx1"/>
                </a:solidFill>
                <a:latin typeface="+mn-lt"/>
                <a:ea typeface="+mn-ea"/>
                <a:cs typeface="+mn-cs"/>
              </a:rPr>
              <a:t>Northern </a:t>
            </a:r>
            <a:r>
              <a:rPr lang="es-ES" sz="1200" b="0" i="0" u="none" strike="noStrike" kern="1200" baseline="0" dirty="0" err="1" smtClean="0">
                <a:solidFill>
                  <a:schemeClr val="tx1"/>
                </a:solidFill>
                <a:latin typeface="+mn-lt"/>
                <a:ea typeface="+mn-ea"/>
                <a:cs typeface="+mn-cs"/>
              </a:rPr>
              <a:t>Coastal</a:t>
            </a:r>
            <a:r>
              <a:rPr lang="es-ES" sz="1200" b="0" i="0" u="none" strike="noStrike" kern="1200" baseline="0" dirty="0" smtClean="0">
                <a:solidFill>
                  <a:schemeClr val="tx1"/>
                </a:solidFill>
                <a:latin typeface="+mn-lt"/>
                <a:ea typeface="+mn-ea"/>
                <a:cs typeface="+mn-cs"/>
              </a:rPr>
              <a:t> CA	Del Norte, Humboldt, Lake, Mendocino	</a:t>
            </a:r>
          </a:p>
          <a:p>
            <a:r>
              <a:rPr lang="en-US" sz="1200" b="0" i="0" u="none" strike="noStrike" kern="1200" baseline="0" dirty="0" smtClean="0">
                <a:solidFill>
                  <a:schemeClr val="tx1"/>
                </a:solidFill>
                <a:latin typeface="+mn-lt"/>
                <a:ea typeface="+mn-ea"/>
                <a:cs typeface="+mn-cs"/>
              </a:rPr>
              <a:t>South Central	San Luis Obispo, Santa Barbara, Ventura	</a:t>
            </a:r>
          </a:p>
          <a:p>
            <a:r>
              <a:rPr lang="en-US" sz="1200" b="0" i="0" u="none" strike="noStrike" kern="1200" baseline="0" dirty="0" smtClean="0">
                <a:solidFill>
                  <a:schemeClr val="tx1"/>
                </a:solidFill>
                <a:latin typeface="+mn-lt"/>
                <a:ea typeface="+mn-ea"/>
                <a:cs typeface="+mn-cs"/>
              </a:rPr>
              <a:t>Central	Merced, San Joaquin, Stanislaus, Tulare, Fresno, Kern, Kings, Madera, San Benito	</a:t>
            </a:r>
          </a:p>
          <a:p>
            <a:r>
              <a:rPr lang="en-US" sz="1200" b="0" i="0" u="none" strike="noStrike" kern="1200" baseline="0" dirty="0" smtClean="0">
                <a:solidFill>
                  <a:schemeClr val="tx1"/>
                </a:solidFill>
                <a:latin typeface="+mn-lt"/>
                <a:ea typeface="+mn-ea"/>
                <a:cs typeface="+mn-cs"/>
              </a:rPr>
              <a:t>Mother Lode	Mariposa, Mono, Tuolumne, Alpine, Amador, Calaveras, Inyo	</a:t>
            </a:r>
          </a:p>
          <a:p>
            <a:endParaRPr lang="en-US" dirty="0" smtClean="0"/>
          </a:p>
        </p:txBody>
      </p:sp>
      <p:sp>
        <p:nvSpPr>
          <p:cNvPr id="4" name="Slide Number Placeholder 3"/>
          <p:cNvSpPr>
            <a:spLocks noGrp="1"/>
          </p:cNvSpPr>
          <p:nvPr>
            <p:ph type="sldNum" sz="quarter" idx="10"/>
          </p:nvPr>
        </p:nvSpPr>
        <p:spPr/>
        <p:txBody>
          <a:bodyPr/>
          <a:lstStyle/>
          <a:p>
            <a:fld id="{0455CB8E-2A67-4E50-A214-E38EA17E9A4C}" type="slidenum">
              <a:rPr lang="en-US" smtClean="0"/>
              <a:pPr/>
              <a:t>3</a:t>
            </a:fld>
            <a:endParaRPr lang="en-US"/>
          </a:p>
        </p:txBody>
      </p:sp>
    </p:spTree>
    <p:extLst>
      <p:ext uri="{BB962C8B-B14F-4D97-AF65-F5344CB8AC3E}">
        <p14:creationId xmlns:p14="http://schemas.microsoft.com/office/powerpoint/2010/main" val="3515472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55CB8E-2A67-4E50-A214-E38EA17E9A4C}" type="slidenum">
              <a:rPr lang="en-US" smtClean="0"/>
              <a:pPr/>
              <a:t>4</a:t>
            </a:fld>
            <a:endParaRPr lang="en-US"/>
          </a:p>
        </p:txBody>
      </p:sp>
    </p:spTree>
    <p:extLst>
      <p:ext uri="{BB962C8B-B14F-4D97-AF65-F5344CB8AC3E}">
        <p14:creationId xmlns:p14="http://schemas.microsoft.com/office/powerpoint/2010/main" val="2419155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55CB8E-2A67-4E50-A214-E38EA17E9A4C}" type="slidenum">
              <a:rPr lang="en-US" smtClean="0"/>
              <a:pPr/>
              <a:t>5</a:t>
            </a:fld>
            <a:endParaRPr lang="en-US"/>
          </a:p>
        </p:txBody>
      </p:sp>
    </p:spTree>
    <p:extLst>
      <p:ext uri="{BB962C8B-B14F-4D97-AF65-F5344CB8AC3E}">
        <p14:creationId xmlns:p14="http://schemas.microsoft.com/office/powerpoint/2010/main" val="2419155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smtClean="0">
                <a:hlinkClick r:id="rId3"/>
              </a:rPr>
              <a:t>College System Aligns Curriculum with Industry Needs</a:t>
            </a:r>
            <a:endParaRPr lang="en-US" dirty="0" smtClean="0"/>
          </a:p>
          <a:p>
            <a:r>
              <a:rPr lang="en-US" dirty="0" smtClean="0"/>
              <a:t>The North Carolina Community College System (NCCCS) recently announced its effort to meet the state's industry needs by </a:t>
            </a:r>
            <a:r>
              <a:rPr lang="en-US" b="1" dirty="0" smtClean="0"/>
              <a:t>consolidating 80 curriculums down to 32 </a:t>
            </a:r>
            <a:r>
              <a:rPr lang="en-US" dirty="0" smtClean="0"/>
              <a:t>as part of the college system's Code Green Super Curriculum Improvement Project (CIP). </a:t>
            </a:r>
          </a:p>
          <a:p>
            <a:endParaRPr lang="en-US" dirty="0" smtClean="0"/>
          </a:p>
          <a:p>
            <a:r>
              <a:rPr lang="en-US" dirty="0" smtClean="0"/>
              <a:t>The State Board of Community Colleges worked with area employers to identify </a:t>
            </a:r>
            <a:r>
              <a:rPr lang="en-US" b="1" dirty="0" smtClean="0"/>
              <a:t>five fields critical to advancing the state's economic growth</a:t>
            </a:r>
            <a:r>
              <a:rPr lang="en-US" dirty="0" smtClean="0"/>
              <a:t>: energy, building, environment, transportation, and engineering technology. </a:t>
            </a:r>
          </a:p>
          <a:p>
            <a:endParaRPr lang="en-US" dirty="0" smtClean="0"/>
          </a:p>
          <a:p>
            <a:r>
              <a:rPr lang="en-US" dirty="0" smtClean="0"/>
              <a:t>The Board and college system leadership believe that </a:t>
            </a:r>
            <a:r>
              <a:rPr lang="en-US" b="1" dirty="0" smtClean="0"/>
              <a:t>grouping like majors together</a:t>
            </a:r>
            <a:r>
              <a:rPr lang="en-US" dirty="0" smtClean="0"/>
              <a:t> will allow students to gain a </a:t>
            </a:r>
            <a:r>
              <a:rPr lang="en-US" b="1" dirty="0" smtClean="0"/>
              <a:t>solid foundation of general skills </a:t>
            </a:r>
            <a:r>
              <a:rPr lang="en-US" dirty="0" smtClean="0"/>
              <a:t>before they move on to more </a:t>
            </a:r>
            <a:r>
              <a:rPr lang="en-US" b="1" dirty="0" smtClean="0"/>
              <a:t>specific coursework </a:t>
            </a:r>
            <a:r>
              <a:rPr lang="en-US" dirty="0" smtClean="0"/>
              <a:t>that will </a:t>
            </a:r>
            <a:r>
              <a:rPr lang="en-US" b="1" dirty="0" smtClean="0"/>
              <a:t>prepare them for the workforce</a:t>
            </a:r>
            <a:r>
              <a:rPr lang="en-US" dirty="0" smtClean="0"/>
              <a:t>.</a:t>
            </a:r>
          </a:p>
          <a:p>
            <a:r>
              <a:rPr lang="en-US" dirty="0" smtClean="0"/>
              <a:t> </a:t>
            </a:r>
          </a:p>
          <a:p>
            <a:endParaRPr lang="en-US" dirty="0"/>
          </a:p>
        </p:txBody>
      </p:sp>
      <p:sp>
        <p:nvSpPr>
          <p:cNvPr id="4" name="Slide Number Placeholder 3"/>
          <p:cNvSpPr>
            <a:spLocks noGrp="1"/>
          </p:cNvSpPr>
          <p:nvPr>
            <p:ph type="sldNum" sz="quarter" idx="10"/>
          </p:nvPr>
        </p:nvSpPr>
        <p:spPr/>
        <p:txBody>
          <a:bodyPr/>
          <a:lstStyle/>
          <a:p>
            <a:fld id="{0455CB8E-2A67-4E50-A214-E38EA17E9A4C}" type="slidenum">
              <a:rPr lang="en-US" smtClean="0"/>
              <a:pPr/>
              <a:t>7</a:t>
            </a:fld>
            <a:endParaRPr lang="en-US"/>
          </a:p>
        </p:txBody>
      </p:sp>
    </p:spTree>
    <p:extLst>
      <p:ext uri="{BB962C8B-B14F-4D97-AF65-F5344CB8AC3E}">
        <p14:creationId xmlns:p14="http://schemas.microsoft.com/office/powerpoint/2010/main" val="2515258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57066" indent="-291179" eaLnBrk="0" hangingPunct="0">
              <a:defRPr>
                <a:solidFill>
                  <a:schemeClr val="tx1"/>
                </a:solidFill>
                <a:latin typeface="Calibri" pitchFamily="34" charset="0"/>
              </a:defRPr>
            </a:lvl2pPr>
            <a:lvl3pPr marL="1164717" indent="-232943" eaLnBrk="0" hangingPunct="0">
              <a:defRPr>
                <a:solidFill>
                  <a:schemeClr val="tx1"/>
                </a:solidFill>
                <a:latin typeface="Calibri" pitchFamily="34" charset="0"/>
              </a:defRPr>
            </a:lvl3pPr>
            <a:lvl4pPr marL="1630604" indent="-232943" eaLnBrk="0" hangingPunct="0">
              <a:defRPr>
                <a:solidFill>
                  <a:schemeClr val="tx1"/>
                </a:solidFill>
                <a:latin typeface="Calibri" pitchFamily="34" charset="0"/>
              </a:defRPr>
            </a:lvl4pPr>
            <a:lvl5pPr marL="2096491" indent="-232943" eaLnBrk="0" hangingPunct="0">
              <a:defRPr>
                <a:solidFill>
                  <a:schemeClr val="tx1"/>
                </a:solidFill>
                <a:latin typeface="Calibri" pitchFamily="34" charset="0"/>
              </a:defRPr>
            </a:lvl5pPr>
            <a:lvl6pPr marL="2562377" indent="-232943" eaLnBrk="0" fontAlgn="base" hangingPunct="0">
              <a:spcBef>
                <a:spcPct val="0"/>
              </a:spcBef>
              <a:spcAft>
                <a:spcPct val="0"/>
              </a:spcAft>
              <a:defRPr>
                <a:solidFill>
                  <a:schemeClr val="tx1"/>
                </a:solidFill>
                <a:latin typeface="Calibri" pitchFamily="34" charset="0"/>
              </a:defRPr>
            </a:lvl6pPr>
            <a:lvl7pPr marL="3028264" indent="-232943" eaLnBrk="0" fontAlgn="base" hangingPunct="0">
              <a:spcBef>
                <a:spcPct val="0"/>
              </a:spcBef>
              <a:spcAft>
                <a:spcPct val="0"/>
              </a:spcAft>
              <a:defRPr>
                <a:solidFill>
                  <a:schemeClr val="tx1"/>
                </a:solidFill>
                <a:latin typeface="Calibri" pitchFamily="34" charset="0"/>
              </a:defRPr>
            </a:lvl7pPr>
            <a:lvl8pPr marL="3494151" indent="-232943" eaLnBrk="0" fontAlgn="base" hangingPunct="0">
              <a:spcBef>
                <a:spcPct val="0"/>
              </a:spcBef>
              <a:spcAft>
                <a:spcPct val="0"/>
              </a:spcAft>
              <a:defRPr>
                <a:solidFill>
                  <a:schemeClr val="tx1"/>
                </a:solidFill>
                <a:latin typeface="Calibri" pitchFamily="34" charset="0"/>
              </a:defRPr>
            </a:lvl8pPr>
            <a:lvl9pPr marL="3960038" indent="-232943"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A2CE8049-E33F-46DF-B7A2-3D45E85824EB}" type="slidenum">
              <a:rPr lang="en-US" smtClean="0"/>
              <a:pPr eaLnBrk="1" fontAlgn="base" hangingPunct="1">
                <a:spcBef>
                  <a:spcPct val="0"/>
                </a:spcBef>
                <a:spcAft>
                  <a:spcPct val="0"/>
                </a:spcAft>
              </a:pPr>
              <a:t>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55CB8E-2A67-4E50-A214-E38EA17E9A4C}" type="slidenum">
              <a:rPr lang="en-US" smtClean="0"/>
              <a:pPr/>
              <a:t>10</a:t>
            </a:fld>
            <a:endParaRPr lang="en-US"/>
          </a:p>
        </p:txBody>
      </p:sp>
    </p:spTree>
    <p:extLst>
      <p:ext uri="{BB962C8B-B14F-4D97-AF65-F5344CB8AC3E}">
        <p14:creationId xmlns:p14="http://schemas.microsoft.com/office/powerpoint/2010/main" val="2248314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example: If we were going to push this initiative forward, what are the steps we will need to take over the next year? Who are the people that will need to be involved? What are the challenges ahead that we need to prepare for? What might be the measureable objectives that will allow us to know that we have made progress? What are the talking points we might use?</a:t>
            </a: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Sub-teams will work for a period of time to complete what they can. Then each will report out to the larger group and the whole team will help fill in any missing pieces or refine what has been done. Then Catherine/Linda will lead a similar exercise for the whole group on the 4</a:t>
            </a:r>
            <a:r>
              <a:rPr lang="en-US" sz="1200" kern="1200" baseline="30000" dirty="0" smtClean="0">
                <a:solidFill>
                  <a:schemeClr val="tx1"/>
                </a:solidFill>
                <a:effectLst/>
                <a:latin typeface="+mn-lt"/>
                <a:ea typeface="+mn-ea"/>
                <a:cs typeface="+mn-cs"/>
              </a:rPr>
              <a:t>th</a:t>
            </a:r>
            <a:r>
              <a:rPr lang="en-US" sz="1200" kern="1200" dirty="0" smtClean="0">
                <a:solidFill>
                  <a:schemeClr val="tx1"/>
                </a:solidFill>
                <a:effectLst/>
                <a:latin typeface="+mn-lt"/>
                <a:ea typeface="+mn-ea"/>
                <a:cs typeface="+mn-cs"/>
              </a:rPr>
              <a:t> initiative.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455CB8E-2A67-4E50-A214-E38EA17E9A4C}" type="slidenum">
              <a:rPr lang="en-US" smtClean="0"/>
              <a:pPr/>
              <a:t>11</a:t>
            </a:fld>
            <a:endParaRPr lang="en-US"/>
          </a:p>
        </p:txBody>
      </p:sp>
    </p:spTree>
    <p:extLst>
      <p:ext uri="{BB962C8B-B14F-4D97-AF65-F5344CB8AC3E}">
        <p14:creationId xmlns:p14="http://schemas.microsoft.com/office/powerpoint/2010/main" val="2928865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55CB8E-2A67-4E50-A214-E38EA17E9A4C}" type="slidenum">
              <a:rPr lang="en-US" smtClean="0"/>
              <a:pPr/>
              <a:t>16</a:t>
            </a:fld>
            <a:endParaRPr lang="en-US"/>
          </a:p>
        </p:txBody>
      </p:sp>
    </p:spTree>
    <p:extLst>
      <p:ext uri="{BB962C8B-B14F-4D97-AF65-F5344CB8AC3E}">
        <p14:creationId xmlns:p14="http://schemas.microsoft.com/office/powerpoint/2010/main" val="5940094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553200"/>
            <a:ext cx="9144000" cy="365125"/>
          </a:xfrm>
        </p:spPr>
        <p:txBody>
          <a:bodyPr/>
          <a:lstStyle>
            <a:lvl1pPr>
              <a:defRPr>
                <a:solidFill>
                  <a:schemeClr val="accent3"/>
                </a:solidFill>
              </a:defRPr>
            </a:lvl1pPr>
          </a:lstStyle>
          <a:p>
            <a:r>
              <a:rPr lang="en-US" dirty="0" smtClean="0"/>
              <a:t>California Community Colleges – Chancellor’s Office  | 112 Colleges  |  72 Districts  |  2.6 Million Students</a:t>
            </a:r>
            <a:endParaRPr lang="en-US" dirty="0"/>
          </a:p>
        </p:txBody>
      </p:sp>
      <p:sp>
        <p:nvSpPr>
          <p:cNvPr id="6" name="Slide Number Placeholder 5"/>
          <p:cNvSpPr>
            <a:spLocks noGrp="1"/>
          </p:cNvSpPr>
          <p:nvPr>
            <p:ph type="sldNum" sz="quarter" idx="12"/>
          </p:nvPr>
        </p:nvSpPr>
        <p:spPr>
          <a:xfrm>
            <a:off x="8762999" y="6629400"/>
            <a:ext cx="381001" cy="228600"/>
          </a:xfrm>
          <a:prstGeom prst="rect">
            <a:avLst/>
          </a:prstGeom>
        </p:spPr>
        <p:txBody>
          <a:bodyPr/>
          <a:lstStyle>
            <a:lvl1pPr>
              <a:defRPr sz="900">
                <a:solidFill>
                  <a:schemeClr val="accent3">
                    <a:lumMod val="60000"/>
                    <a:lumOff val="40000"/>
                  </a:schemeClr>
                </a:solidFill>
              </a:defRPr>
            </a:lvl1pPr>
          </a:lstStyle>
          <a:p>
            <a:fld id="{43051941-4126-4597-8895-D29A2A3BA6C5}" type="slidenum">
              <a:rPr lang="en-US" smtClean="0"/>
              <a:pPr/>
              <a:t>‹#›</a:t>
            </a:fld>
            <a:endParaRPr lang="en-US" dirty="0"/>
          </a:p>
        </p:txBody>
      </p:sp>
      <p:pic>
        <p:nvPicPr>
          <p:cNvPr id="7" name="Picture 6"/>
          <p:cNvPicPr>
            <a:picLocks noChangeAspect="1"/>
          </p:cNvPicPr>
          <p:nvPr userDrawn="1"/>
        </p:nvPicPr>
        <p:blipFill>
          <a:blip r:embed="rId2" cstate="email">
            <a:lum bright="70000" contrast="-70000"/>
            <a:extLst>
              <a:ext uri="{28A0092B-C50C-407E-A947-70E740481C1C}">
                <a14:useLocalDpi xmlns:a14="http://schemas.microsoft.com/office/drawing/2010/main" val="0"/>
              </a:ext>
            </a:extLst>
          </a:blip>
          <a:stretch>
            <a:fillRect/>
          </a:stretch>
        </p:blipFill>
        <p:spPr>
          <a:xfrm>
            <a:off x="2514600" y="1600200"/>
            <a:ext cx="4076700" cy="4076700"/>
          </a:xfrm>
          <a:prstGeom prst="rect">
            <a:avLst/>
          </a:prstGeom>
        </p:spPr>
      </p:pic>
      <p:sp>
        <p:nvSpPr>
          <p:cNvPr id="2" name="Title 1"/>
          <p:cNvSpPr>
            <a:spLocks noGrp="1"/>
          </p:cNvSpPr>
          <p:nvPr>
            <p:ph type="ctrTitle" hasCustomPrompt="1"/>
          </p:nvPr>
        </p:nvSpPr>
        <p:spPr>
          <a:xfrm>
            <a:off x="685800" y="1905000"/>
            <a:ext cx="7772400" cy="1470025"/>
          </a:xfrm>
        </p:spPr>
        <p:txBody>
          <a:bodyPr>
            <a:normAutofit/>
          </a:bodyPr>
          <a:lstStyle>
            <a:lvl1pPr algn="ctr">
              <a:defRPr sz="4000" baseline="0"/>
            </a:lvl1pPr>
          </a:lstStyle>
          <a:p>
            <a:r>
              <a:rPr lang="en-US" dirty="0" smtClean="0"/>
              <a:t>TITLE OF PRESENTATION</a:t>
            </a:r>
            <a:endParaRPr lang="en-US" dirty="0"/>
          </a:p>
        </p:txBody>
      </p:sp>
      <p:sp>
        <p:nvSpPr>
          <p:cNvPr id="3" name="Subtitle 2"/>
          <p:cNvSpPr>
            <a:spLocks noGrp="1"/>
          </p:cNvSpPr>
          <p:nvPr>
            <p:ph type="subTitle" idx="1" hasCustomPrompt="1"/>
          </p:nvPr>
        </p:nvSpPr>
        <p:spPr>
          <a:xfrm>
            <a:off x="1371600" y="3886200"/>
            <a:ext cx="6400800" cy="914400"/>
          </a:xfrm>
        </p:spPr>
        <p:txBody>
          <a:bodyPr>
            <a:normAutofit/>
          </a:bodyPr>
          <a:lstStyle>
            <a:lvl1pPr marL="0" indent="0" algn="ctr">
              <a:spcBef>
                <a:spcPts val="0"/>
              </a:spcBef>
              <a:buNone/>
              <a:defRPr sz="2000" b="1"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Presented by XXX</a:t>
            </a:r>
          </a:p>
          <a:p>
            <a:r>
              <a:rPr lang="en-US" dirty="0" smtClean="0"/>
              <a:t>Event Name</a:t>
            </a:r>
          </a:p>
          <a:p>
            <a:endParaRPr lang="en-US" dirty="0" smtClean="0"/>
          </a:p>
        </p:txBody>
      </p:sp>
      <p:sp>
        <p:nvSpPr>
          <p:cNvPr id="8" name="TextBox 7"/>
          <p:cNvSpPr txBox="1"/>
          <p:nvPr userDrawn="1"/>
        </p:nvSpPr>
        <p:spPr>
          <a:xfrm>
            <a:off x="2971800" y="5713130"/>
            <a:ext cx="3200400" cy="646331"/>
          </a:xfrm>
          <a:prstGeom prst="rect">
            <a:avLst/>
          </a:prstGeom>
          <a:noFill/>
        </p:spPr>
        <p:txBody>
          <a:bodyPr wrap="squar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Date/Version #</a:t>
            </a:r>
          </a:p>
          <a:p>
            <a:endParaRPr lang="en-US" dirty="0"/>
          </a:p>
        </p:txBody>
      </p:sp>
      <p:sp>
        <p:nvSpPr>
          <p:cNvPr id="9" name="Rectangle 8"/>
          <p:cNvSpPr/>
          <p:nvPr userDrawn="1"/>
        </p:nvSpPr>
        <p:spPr>
          <a:xfrm>
            <a:off x="0" y="0"/>
            <a:ext cx="9144000" cy="15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7689896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8" name="Slide Number Placeholder 5"/>
          <p:cNvSpPr>
            <a:spLocks noGrp="1"/>
          </p:cNvSpPr>
          <p:nvPr>
            <p:ph type="sldNum" sz="quarter" idx="12"/>
          </p:nvPr>
        </p:nvSpPr>
        <p:spPr>
          <a:xfrm>
            <a:off x="8762999" y="6629400"/>
            <a:ext cx="381001" cy="228600"/>
          </a:xfrm>
          <a:prstGeom prst="rect">
            <a:avLst/>
          </a:prstGeom>
        </p:spPr>
        <p:txBody>
          <a:bodyPr/>
          <a:lstStyle>
            <a:lvl1pPr>
              <a:defRPr sz="900">
                <a:solidFill>
                  <a:schemeClr val="accent3">
                    <a:lumMod val="60000"/>
                    <a:lumOff val="40000"/>
                  </a:schemeClr>
                </a:solidFill>
              </a:defRPr>
            </a:lvl1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409477024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7" name="Slide Number Placeholder 5"/>
          <p:cNvSpPr>
            <a:spLocks noGrp="1"/>
          </p:cNvSpPr>
          <p:nvPr>
            <p:ph type="sldNum" sz="quarter" idx="12"/>
          </p:nvPr>
        </p:nvSpPr>
        <p:spPr>
          <a:xfrm>
            <a:off x="8762999" y="6629400"/>
            <a:ext cx="381001" cy="228600"/>
          </a:xfrm>
          <a:prstGeom prst="rect">
            <a:avLst/>
          </a:prstGeom>
        </p:spPr>
        <p:txBody>
          <a:bodyPr/>
          <a:lstStyle>
            <a:lvl1pPr>
              <a:defRPr sz="900">
                <a:solidFill>
                  <a:schemeClr val="accent3">
                    <a:lumMod val="60000"/>
                    <a:lumOff val="40000"/>
                  </a:schemeClr>
                </a:solidFill>
              </a:defRPr>
            </a:lvl1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306806433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7" name="Slide Number Placeholder 5"/>
          <p:cNvSpPr>
            <a:spLocks noGrp="1"/>
          </p:cNvSpPr>
          <p:nvPr>
            <p:ph type="sldNum" sz="quarter" idx="12"/>
          </p:nvPr>
        </p:nvSpPr>
        <p:spPr>
          <a:xfrm>
            <a:off x="8762999" y="6629400"/>
            <a:ext cx="381001" cy="228600"/>
          </a:xfrm>
          <a:prstGeom prst="rect">
            <a:avLst/>
          </a:prstGeom>
        </p:spPr>
        <p:txBody>
          <a:bodyPr/>
          <a:lstStyle>
            <a:lvl1pPr>
              <a:defRPr sz="900">
                <a:solidFill>
                  <a:schemeClr val="accent3">
                    <a:lumMod val="60000"/>
                    <a:lumOff val="40000"/>
                  </a:schemeClr>
                </a:solidFill>
              </a:defRPr>
            </a:lvl1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349865920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0" y="6477000"/>
            <a:ext cx="9144000" cy="365125"/>
          </a:xfrm>
        </p:spPr>
        <p:txBody>
          <a:bodyPr/>
          <a:lstStyle/>
          <a:p>
            <a:r>
              <a:rPr lang="en-US" dirty="0" smtClean="0"/>
              <a:t>California Community Colleges – Chancellor’s Office  | 112 Colleges  |  72 Districts  |  2.6 Million Students</a:t>
            </a:r>
            <a:endParaRPr lang="en-US" dirty="0"/>
          </a:p>
        </p:txBody>
      </p:sp>
      <p:sp>
        <p:nvSpPr>
          <p:cNvPr id="7" name="Slide Number Placeholder 5"/>
          <p:cNvSpPr>
            <a:spLocks noGrp="1"/>
          </p:cNvSpPr>
          <p:nvPr>
            <p:ph type="sldNum" sz="quarter" idx="12"/>
          </p:nvPr>
        </p:nvSpPr>
        <p:spPr>
          <a:xfrm>
            <a:off x="8762999" y="6629400"/>
            <a:ext cx="381001" cy="228600"/>
          </a:xfrm>
          <a:prstGeom prst="rect">
            <a:avLst/>
          </a:prstGeom>
        </p:spPr>
        <p:txBody>
          <a:bodyPr/>
          <a:lstStyle>
            <a:lvl1pPr>
              <a:defRPr sz="900">
                <a:solidFill>
                  <a:schemeClr val="accent3">
                    <a:lumMod val="60000"/>
                    <a:lumOff val="40000"/>
                  </a:schemeClr>
                </a:solidFill>
              </a:defRPr>
            </a:lvl1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148846552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7" name="Slide Number Placeholder 5"/>
          <p:cNvSpPr>
            <a:spLocks noGrp="1"/>
          </p:cNvSpPr>
          <p:nvPr>
            <p:ph type="sldNum" sz="quarter" idx="12"/>
          </p:nvPr>
        </p:nvSpPr>
        <p:spPr>
          <a:xfrm>
            <a:off x="8762999" y="6629400"/>
            <a:ext cx="381001" cy="228600"/>
          </a:xfrm>
          <a:prstGeom prst="rect">
            <a:avLst/>
          </a:prstGeom>
        </p:spPr>
        <p:txBody>
          <a:bodyPr/>
          <a:lstStyle>
            <a:lvl1pPr>
              <a:defRPr sz="900">
                <a:solidFill>
                  <a:schemeClr val="accent3">
                    <a:lumMod val="60000"/>
                    <a:lumOff val="40000"/>
                  </a:schemeClr>
                </a:solidFill>
              </a:defRPr>
            </a:lvl1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28709187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8" name="Slide Number Placeholder 5"/>
          <p:cNvSpPr>
            <a:spLocks noGrp="1"/>
          </p:cNvSpPr>
          <p:nvPr>
            <p:ph type="sldNum" sz="quarter" idx="12"/>
          </p:nvPr>
        </p:nvSpPr>
        <p:spPr>
          <a:xfrm>
            <a:off x="8762999" y="6629400"/>
            <a:ext cx="381001" cy="228600"/>
          </a:xfrm>
          <a:prstGeom prst="rect">
            <a:avLst/>
          </a:prstGeom>
        </p:spPr>
        <p:txBody>
          <a:bodyPr/>
          <a:lstStyle>
            <a:lvl1pPr>
              <a:defRPr sz="900">
                <a:solidFill>
                  <a:schemeClr val="accent3">
                    <a:lumMod val="60000"/>
                    <a:lumOff val="40000"/>
                  </a:schemeClr>
                </a:solidFill>
              </a:defRPr>
            </a:lvl1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20678640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10" name="Slide Number Placeholder 5"/>
          <p:cNvSpPr>
            <a:spLocks noGrp="1"/>
          </p:cNvSpPr>
          <p:nvPr>
            <p:ph type="sldNum" sz="quarter" idx="12"/>
          </p:nvPr>
        </p:nvSpPr>
        <p:spPr>
          <a:xfrm>
            <a:off x="8762999" y="6629400"/>
            <a:ext cx="381001" cy="228600"/>
          </a:xfrm>
          <a:prstGeom prst="rect">
            <a:avLst/>
          </a:prstGeom>
        </p:spPr>
        <p:txBody>
          <a:bodyPr/>
          <a:lstStyle>
            <a:lvl1pPr>
              <a:defRPr sz="900">
                <a:solidFill>
                  <a:schemeClr val="accent3">
                    <a:lumMod val="60000"/>
                    <a:lumOff val="40000"/>
                  </a:schemeClr>
                </a:solidFill>
              </a:defRPr>
            </a:lvl1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378622747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6" name="Slide Number Placeholder 5"/>
          <p:cNvSpPr txBox="1">
            <a:spLocks/>
          </p:cNvSpPr>
          <p:nvPr userDrawn="1"/>
        </p:nvSpPr>
        <p:spPr>
          <a:xfrm>
            <a:off x="8762999" y="6629400"/>
            <a:ext cx="381001" cy="228600"/>
          </a:xfrm>
          <a:prstGeom prst="rect">
            <a:avLst/>
          </a:prstGeom>
        </p:spPr>
        <p:txBody>
          <a:bodyPr/>
          <a:lstStyle>
            <a:defPPr>
              <a:defRPr lang="en-US"/>
            </a:defPPr>
            <a:lvl1pPr marL="0" algn="l" defTabSz="914400" rtl="0" eaLnBrk="1" latinLnBrk="0" hangingPunct="1">
              <a:defRPr sz="900" kern="1200">
                <a:solidFill>
                  <a:schemeClr val="accent3">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173356661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sz="1000"/>
            </a:lvl1pPr>
          </a:lstStyle>
          <a:p>
            <a:pPr>
              <a:spcBef>
                <a:spcPts val="300"/>
              </a:spcBef>
            </a:pPr>
            <a:r>
              <a:rPr lang="en-US" b="1" dirty="0" smtClean="0"/>
              <a:t>California Community Colleges – Chancellor’s Office  | 112 Colleges  |  72 Districts  |  2.6 Million Students</a:t>
            </a:r>
            <a:endParaRPr lang="en-US" dirty="0"/>
          </a:p>
        </p:txBody>
      </p:sp>
      <p:sp>
        <p:nvSpPr>
          <p:cNvPr id="4" name="Slide Number Placeholder 3"/>
          <p:cNvSpPr>
            <a:spLocks noGrp="1"/>
          </p:cNvSpPr>
          <p:nvPr>
            <p:ph type="sldNum" sz="quarter" idx="11"/>
          </p:nvPr>
        </p:nvSpPr>
        <p:spPr/>
        <p:txBody>
          <a:body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36612137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5" name="Slide Number Placeholder 5"/>
          <p:cNvSpPr txBox="1">
            <a:spLocks/>
          </p:cNvSpPr>
          <p:nvPr userDrawn="1"/>
        </p:nvSpPr>
        <p:spPr>
          <a:xfrm>
            <a:off x="8762999" y="6629400"/>
            <a:ext cx="381001" cy="228600"/>
          </a:xfrm>
          <a:prstGeom prst="rect">
            <a:avLst/>
          </a:prstGeom>
        </p:spPr>
        <p:txBody>
          <a:bodyPr/>
          <a:lstStyle>
            <a:defPPr>
              <a:defRPr lang="en-US"/>
            </a:defPPr>
            <a:lvl1pPr marL="0" algn="l" defTabSz="914400" rtl="0" eaLnBrk="1" latinLnBrk="0" hangingPunct="1">
              <a:defRPr sz="900" kern="1200">
                <a:solidFill>
                  <a:schemeClr val="accent3">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8379514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8" name="Slide Number Placeholder 5"/>
          <p:cNvSpPr>
            <a:spLocks noGrp="1"/>
          </p:cNvSpPr>
          <p:nvPr>
            <p:ph type="sldNum" sz="quarter" idx="12"/>
          </p:nvPr>
        </p:nvSpPr>
        <p:spPr>
          <a:xfrm>
            <a:off x="8762999" y="6629400"/>
            <a:ext cx="381001" cy="228600"/>
          </a:xfrm>
          <a:prstGeom prst="rect">
            <a:avLst/>
          </a:prstGeom>
        </p:spPr>
        <p:txBody>
          <a:bodyPr/>
          <a:lstStyle>
            <a:lvl1pPr>
              <a:defRPr sz="900">
                <a:solidFill>
                  <a:schemeClr val="accent3">
                    <a:lumMod val="60000"/>
                    <a:lumOff val="40000"/>
                  </a:schemeClr>
                </a:solidFill>
              </a:defRPr>
            </a:lvl1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882861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14" cstate="email">
            <a:extLst>
              <a:ext uri="{28A0092B-C50C-407E-A947-70E740481C1C}">
                <a14:useLocalDpi xmlns:a14="http://schemas.microsoft.com/office/drawing/2010/main" val="0"/>
              </a:ext>
            </a:extLst>
          </a:blip>
          <a:stretch>
            <a:fillRect/>
          </a:stretch>
        </p:blipFill>
        <p:spPr>
          <a:xfrm>
            <a:off x="0" y="0"/>
            <a:ext cx="9144000" cy="1136272"/>
          </a:xfrm>
          <a:prstGeom prst="rect">
            <a:avLst/>
          </a:prstGeom>
        </p:spPr>
      </p:pic>
      <p:sp>
        <p:nvSpPr>
          <p:cNvPr id="13" name="Rectangle 12"/>
          <p:cNvSpPr/>
          <p:nvPr userDrawn="1"/>
        </p:nvSpPr>
        <p:spPr>
          <a:xfrm>
            <a:off x="0" y="6400800"/>
            <a:ext cx="9144000" cy="533400"/>
          </a:xfrm>
          <a:prstGeom prst="rect">
            <a:avLst/>
          </a:prstGeom>
          <a:solidFill>
            <a:srgbClr val="0A2E7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225488" y="49398"/>
            <a:ext cx="7842312" cy="963259"/>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0" y="6531050"/>
            <a:ext cx="9144000" cy="365125"/>
          </a:xfrm>
          <a:prstGeom prst="rect">
            <a:avLst/>
          </a:prstGeom>
        </p:spPr>
        <p:txBody>
          <a:bodyPr vert="horz" lIns="91440" tIns="45720" rIns="91440" bIns="45720" rtlCol="0" anchor="ctr"/>
          <a:lstStyle>
            <a:lvl1pPr algn="ctr">
              <a:defRPr sz="900">
                <a:solidFill>
                  <a:srgbClr val="DCE2EF"/>
                </a:solidFill>
              </a:defRPr>
            </a:lvl1pPr>
          </a:lstStyle>
          <a:p>
            <a:pPr>
              <a:spcBef>
                <a:spcPts val="300"/>
              </a:spcBef>
            </a:pPr>
            <a:r>
              <a:rPr lang="en-US" b="1" dirty="0" smtClean="0">
                <a:solidFill>
                  <a:srgbClr val="F1B83D"/>
                </a:solidFill>
              </a:rPr>
              <a:t>California Community Colleges </a:t>
            </a:r>
            <a:r>
              <a:rPr lang="en-US" b="1" dirty="0" smtClean="0"/>
              <a:t>– </a:t>
            </a:r>
            <a:r>
              <a:rPr lang="en-US" b="1" dirty="0" smtClean="0">
                <a:solidFill>
                  <a:schemeClr val="bg1"/>
                </a:solidFill>
              </a:rPr>
              <a:t>Chancellor’s Office  </a:t>
            </a:r>
            <a:r>
              <a:rPr lang="en-US" b="1" dirty="0" smtClean="0"/>
              <a:t>| 112 Colleges  |  72 Districts  |  2.6 Million Students</a:t>
            </a:r>
            <a:endParaRPr lang="en-US" dirty="0"/>
          </a:p>
        </p:txBody>
      </p:sp>
      <p:sp>
        <p:nvSpPr>
          <p:cNvPr id="9" name="Text Box 3"/>
          <p:cNvSpPr txBox="1">
            <a:spLocks noChangeArrowheads="1"/>
          </p:cNvSpPr>
          <p:nvPr userDrawn="1"/>
        </p:nvSpPr>
        <p:spPr bwMode="auto">
          <a:xfrm>
            <a:off x="-76200" y="5105400"/>
            <a:ext cx="91440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itchFamily="32" charset="0"/>
                <a:ea typeface="SimSun" charset="-122"/>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itchFamily="32" charset="0"/>
                <a:ea typeface="SimSun" charset="-122"/>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itchFamily="32" charset="0"/>
                <a:ea typeface="SimSun" charset="-122"/>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itchFamily="32" charset="0"/>
                <a:ea typeface="SimSun" charset="-122"/>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itchFamily="32" charset="0"/>
                <a:ea typeface="SimSun" charset="-122"/>
              </a:defRPr>
            </a:lvl5pPr>
            <a:lvl6pPr marL="2514600" indent="-228600" defTabSz="457200" eaLnBrk="0" fontAlgn="base" hangingPunct="0">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itchFamily="32" charset="0"/>
                <a:ea typeface="SimSun" charset="-122"/>
              </a:defRPr>
            </a:lvl6pPr>
            <a:lvl7pPr marL="2971800" indent="-228600" defTabSz="457200" eaLnBrk="0" fontAlgn="base" hangingPunct="0">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itchFamily="32" charset="0"/>
                <a:ea typeface="SimSun" charset="-122"/>
              </a:defRPr>
            </a:lvl7pPr>
            <a:lvl8pPr marL="3429000" indent="-228600" defTabSz="457200" eaLnBrk="0" fontAlgn="base" hangingPunct="0">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itchFamily="32" charset="0"/>
                <a:ea typeface="SimSun" charset="-122"/>
              </a:defRPr>
            </a:lvl8pPr>
            <a:lvl9pPr marL="3886200" indent="-228600" defTabSz="457200" eaLnBrk="0" fontAlgn="base" hangingPunct="0">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itchFamily="32" charset="0"/>
                <a:ea typeface="SimSun" charset="-122"/>
              </a:defRPr>
            </a:lvl9pPr>
          </a:lstStyle>
          <a:p>
            <a:pPr algn="ctr">
              <a:spcBef>
                <a:spcPts val="300"/>
              </a:spcBef>
              <a:buClrTx/>
              <a:buFontTx/>
              <a:buNone/>
            </a:pPr>
            <a:endParaRPr lang="en-US" sz="1200" b="1" dirty="0">
              <a:solidFill>
                <a:srgbClr val="1E3D5C"/>
              </a:solidFill>
            </a:endParaRPr>
          </a:p>
        </p:txBody>
      </p:sp>
      <p:sp>
        <p:nvSpPr>
          <p:cNvPr id="11" name="Slide Number Placeholder 5"/>
          <p:cNvSpPr>
            <a:spLocks noGrp="1"/>
          </p:cNvSpPr>
          <p:nvPr>
            <p:ph type="sldNum" sz="quarter" idx="4"/>
          </p:nvPr>
        </p:nvSpPr>
        <p:spPr>
          <a:xfrm>
            <a:off x="8762999" y="6606435"/>
            <a:ext cx="381001" cy="228600"/>
          </a:xfrm>
          <a:prstGeom prst="rect">
            <a:avLst/>
          </a:prstGeom>
        </p:spPr>
        <p:txBody>
          <a:bodyPr/>
          <a:lstStyle>
            <a:lvl1pPr>
              <a:defRPr sz="900">
                <a:solidFill>
                  <a:schemeClr val="accent3">
                    <a:lumMod val="20000"/>
                    <a:lumOff val="80000"/>
                  </a:schemeClr>
                </a:solidFill>
              </a:defRPr>
            </a:lvl1pPr>
          </a:lstStyle>
          <a:p>
            <a:fld id="{43051941-4126-4597-8895-D29A2A3BA6C5}" type="slidenum">
              <a:rPr lang="en-US" smtClean="0"/>
              <a:pPr/>
              <a:t>‹#›</a:t>
            </a:fld>
            <a:endParaRPr lang="en-US" dirty="0"/>
          </a:p>
        </p:txBody>
      </p:sp>
    </p:spTree>
    <p:extLst>
      <p:ext uri="{BB962C8B-B14F-4D97-AF65-F5344CB8AC3E}">
        <p14:creationId xmlns:p14="http://schemas.microsoft.com/office/powerpoint/2010/main" val="18583061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hf hdr="0" dt="0"/>
  <p:txStyles>
    <p:titleStyle>
      <a:lvl1pPr algn="l" defTabSz="914400" rtl="0" eaLnBrk="1" latinLnBrk="0" hangingPunct="1">
        <a:spcBef>
          <a:spcPct val="0"/>
        </a:spcBef>
        <a:buNone/>
        <a:defRPr sz="3000" b="1"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mailto:vtquinlivan@cccco.edu" TargetMode="Externa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image" Target="../media/image31.png"/><Relationship Id="rId16"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3.xml"/><Relationship Id="rId16"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5.png"/><Relationship Id="rId2" Type="http://schemas.openxmlformats.org/officeDocument/2006/relationships/image" Target="../media/image6.png"/><Relationship Id="rId16"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p:cNvSpPr txBox="1"/>
          <p:nvPr/>
        </p:nvSpPr>
        <p:spPr>
          <a:xfrm>
            <a:off x="3051838" y="4648200"/>
            <a:ext cx="5107039" cy="1461939"/>
          </a:xfrm>
          <a:prstGeom prst="rect">
            <a:avLst/>
          </a:prstGeom>
          <a:noFill/>
        </p:spPr>
        <p:txBody>
          <a:bodyPr wrap="none" rtlCol="0">
            <a:spAutoFit/>
          </a:bodyPr>
          <a:lstStyle/>
          <a:p>
            <a:pPr algn="r"/>
            <a:r>
              <a:rPr lang="en-US" sz="1600" b="1" dirty="0" smtClean="0">
                <a:solidFill>
                  <a:schemeClr val="tx1">
                    <a:lumMod val="85000"/>
                    <a:lumOff val="15000"/>
                  </a:schemeClr>
                </a:solidFill>
                <a:latin typeface="Arial"/>
                <a:cs typeface="Arial"/>
              </a:rPr>
              <a:t>Strategic Framework</a:t>
            </a:r>
          </a:p>
          <a:p>
            <a:pPr algn="r"/>
            <a:r>
              <a:rPr lang="en-US" sz="1600" b="1" dirty="0" smtClean="0">
                <a:solidFill>
                  <a:schemeClr val="tx1">
                    <a:lumMod val="85000"/>
                    <a:lumOff val="15000"/>
                  </a:schemeClr>
                </a:solidFill>
                <a:latin typeface="Arial"/>
                <a:cs typeface="Arial"/>
              </a:rPr>
              <a:t>Van Ton-Quinlivan, Vice Chancellor</a:t>
            </a:r>
          </a:p>
          <a:p>
            <a:pPr algn="r"/>
            <a:r>
              <a:rPr lang="en-US" sz="1600" b="1" dirty="0" smtClean="0">
                <a:solidFill>
                  <a:schemeClr val="tx1">
                    <a:lumMod val="85000"/>
                    <a:lumOff val="15000"/>
                  </a:schemeClr>
                </a:solidFill>
                <a:latin typeface="Arial"/>
                <a:cs typeface="Arial"/>
              </a:rPr>
              <a:t>Division of Workforce and Economic Development</a:t>
            </a:r>
          </a:p>
          <a:p>
            <a:pPr algn="r"/>
            <a:endParaRPr lang="en-US" sz="1600" b="1" dirty="0" smtClean="0">
              <a:solidFill>
                <a:schemeClr val="tx1">
                  <a:lumMod val="85000"/>
                  <a:lumOff val="15000"/>
                </a:schemeClr>
              </a:solidFill>
              <a:latin typeface="Arial"/>
              <a:cs typeface="Arial"/>
            </a:endParaRPr>
          </a:p>
          <a:p>
            <a:pPr algn="r"/>
            <a:r>
              <a:rPr lang="en-US" sz="1200" b="1" dirty="0" smtClean="0">
                <a:latin typeface="Arial"/>
                <a:cs typeface="Arial"/>
                <a:hlinkClick r:id="rId2"/>
              </a:rPr>
              <a:t>vtquinlivan@cccco.edu</a:t>
            </a:r>
            <a:r>
              <a:rPr lang="en-US" sz="1200" b="1" dirty="0" smtClean="0">
                <a:solidFill>
                  <a:schemeClr val="tx1">
                    <a:lumMod val="85000"/>
                    <a:lumOff val="15000"/>
                  </a:schemeClr>
                </a:solidFill>
                <a:latin typeface="Arial"/>
                <a:cs typeface="Arial"/>
              </a:rPr>
              <a:t> or follow on Twitter @</a:t>
            </a:r>
            <a:r>
              <a:rPr lang="en-US" sz="1200" b="1" dirty="0" err="1" smtClean="0">
                <a:solidFill>
                  <a:schemeClr val="tx1">
                    <a:lumMod val="85000"/>
                    <a:lumOff val="15000"/>
                  </a:schemeClr>
                </a:solidFill>
                <a:latin typeface="Arial"/>
                <a:cs typeface="Arial"/>
              </a:rPr>
              <a:t>WorkforceVan</a:t>
            </a:r>
            <a:endParaRPr lang="en-US" sz="1200" b="1" dirty="0" smtClean="0">
              <a:solidFill>
                <a:schemeClr val="tx1">
                  <a:lumMod val="85000"/>
                  <a:lumOff val="15000"/>
                </a:schemeClr>
              </a:solidFill>
              <a:latin typeface="Arial"/>
              <a:cs typeface="Arial"/>
            </a:endParaRPr>
          </a:p>
          <a:p>
            <a:pPr algn="r">
              <a:spcBef>
                <a:spcPts val="600"/>
              </a:spcBef>
            </a:pPr>
            <a:r>
              <a:rPr lang="en-US" sz="800" dirty="0" smtClean="0">
                <a:solidFill>
                  <a:schemeClr val="tx1">
                    <a:lumMod val="85000"/>
                    <a:lumOff val="15000"/>
                  </a:schemeClr>
                </a:solidFill>
                <a:latin typeface="Arial"/>
                <a:cs typeface="Arial"/>
              </a:rPr>
              <a:t>Version as of August 11, 2012</a:t>
            </a:r>
            <a:endParaRPr lang="en-US" sz="800" dirty="0">
              <a:solidFill>
                <a:schemeClr val="tx1">
                  <a:lumMod val="85000"/>
                  <a:lumOff val="15000"/>
                </a:schemeClr>
              </a:solidFill>
              <a:latin typeface="Arial"/>
              <a:cs typeface="Arial"/>
            </a:endParaRPr>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76137" y="1981200"/>
            <a:ext cx="8967863" cy="2237060"/>
          </a:xfrm>
          <a:prstGeom prst="rect">
            <a:avLst/>
          </a:prstGeom>
        </p:spPr>
      </p:pic>
      <p:sp>
        <p:nvSpPr>
          <p:cNvPr id="17" name="TextBox 16"/>
          <p:cNvSpPr txBox="1"/>
          <p:nvPr/>
        </p:nvSpPr>
        <p:spPr>
          <a:xfrm>
            <a:off x="1161360" y="312929"/>
            <a:ext cx="3310458" cy="523220"/>
          </a:xfrm>
          <a:prstGeom prst="rect">
            <a:avLst/>
          </a:prstGeom>
          <a:noFill/>
        </p:spPr>
        <p:txBody>
          <a:bodyPr wrap="none" rtlCol="0">
            <a:spAutoFit/>
          </a:bodyPr>
          <a:lstStyle/>
          <a:p>
            <a:r>
              <a:rPr lang="en-US" sz="1400" b="1" kern="1100" spc="110" dirty="0" smtClean="0">
                <a:solidFill>
                  <a:schemeClr val="tx1">
                    <a:lumMod val="85000"/>
                    <a:lumOff val="15000"/>
                  </a:schemeClr>
                </a:solidFill>
                <a:cs typeface="Times New Roman" pitchFamily="18" charset="0"/>
              </a:rPr>
              <a:t>CALIFORNIA COMMUNITY COLLEGES</a:t>
            </a:r>
          </a:p>
          <a:p>
            <a:r>
              <a:rPr lang="en-US" sz="1400" b="1" kern="1100" spc="110" dirty="0" smtClean="0">
                <a:solidFill>
                  <a:schemeClr val="tx1">
                    <a:lumMod val="85000"/>
                    <a:lumOff val="15000"/>
                  </a:schemeClr>
                </a:solidFill>
                <a:cs typeface="Times New Roman" pitchFamily="18" charset="0"/>
              </a:rPr>
              <a:t>CHANCELLOR’S OFFICE</a:t>
            </a:r>
            <a:endParaRPr lang="en-US" sz="1400" b="1" kern="1100" spc="110" dirty="0">
              <a:solidFill>
                <a:schemeClr val="tx1">
                  <a:lumMod val="85000"/>
                  <a:lumOff val="15000"/>
                </a:schemeClr>
              </a:solidFill>
              <a:cs typeface="Times New Roman" pitchFamily="18" charset="0"/>
            </a:endParaRPr>
          </a:p>
        </p:txBody>
      </p:sp>
    </p:spTree>
    <p:extLst>
      <p:ext uri="{BB962C8B-B14F-4D97-AF65-F5344CB8AC3E}">
        <p14:creationId xmlns:p14="http://schemas.microsoft.com/office/powerpoint/2010/main" val="5779064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a:xfrm>
            <a:off x="8762999" y="6950075"/>
            <a:ext cx="381001" cy="228600"/>
          </a:xfrm>
        </p:spPr>
        <p:txBody>
          <a:bodyPr/>
          <a:lstStyle/>
          <a:p>
            <a:fld id="{43051941-4126-4597-8895-D29A2A3BA6C5}" type="slidenum">
              <a:rPr lang="en-US" smtClean="0"/>
              <a:pPr/>
              <a:t>10</a:t>
            </a:fld>
            <a:endParaRPr lang="en-US" dirty="0"/>
          </a:p>
        </p:txBody>
      </p:sp>
      <p:sp>
        <p:nvSpPr>
          <p:cNvPr id="8" name="Slide Number Placeholder 3"/>
          <p:cNvSpPr txBox="1">
            <a:spLocks/>
          </p:cNvSpPr>
          <p:nvPr/>
        </p:nvSpPr>
        <p:spPr>
          <a:xfrm>
            <a:off x="8762999" y="6629400"/>
            <a:ext cx="381001" cy="228600"/>
          </a:xfrm>
          <a:prstGeom prst="rect">
            <a:avLst/>
          </a:prstGeom>
        </p:spPr>
        <p:txBody>
          <a:bodyPr/>
          <a:lstStyle>
            <a:defPPr>
              <a:defRPr lang="en-US"/>
            </a:defPPr>
            <a:lvl1pPr marL="0" algn="l" defTabSz="914400" rtl="0" eaLnBrk="1" latinLnBrk="0" hangingPunct="1">
              <a:defRPr sz="900" kern="1200">
                <a:solidFill>
                  <a:schemeClr val="accent3">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3051941-4126-4597-8895-D29A2A3BA6C5}" type="slidenum">
              <a:rPr lang="en-US" smtClean="0"/>
              <a:pPr/>
              <a:t>10</a:t>
            </a:fld>
            <a:endParaRPr lang="en-US" dirty="0"/>
          </a:p>
        </p:txBody>
      </p:sp>
      <p:sp>
        <p:nvSpPr>
          <p:cNvPr id="11" name="8-Point Star 10"/>
          <p:cNvSpPr/>
          <p:nvPr/>
        </p:nvSpPr>
        <p:spPr>
          <a:xfrm>
            <a:off x="1524000" y="1143000"/>
            <a:ext cx="6067540" cy="5257800"/>
          </a:xfrm>
          <a:prstGeom prst="star8">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a:xfrm>
            <a:off x="247879" y="2613818"/>
            <a:ext cx="8534400" cy="226298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Aft>
                <a:spcPts val="1200"/>
              </a:spcAft>
              <a:buNone/>
            </a:pPr>
            <a:r>
              <a:rPr lang="en-US" sz="2400" b="1" u="sng" dirty="0" smtClean="0"/>
              <a:t>Jobs </a:t>
            </a:r>
            <a:r>
              <a:rPr lang="en-US" sz="2400" b="1" u="sng" dirty="0"/>
              <a:t>&amp; </a:t>
            </a:r>
            <a:r>
              <a:rPr lang="en-US" sz="2400" b="1" u="sng" dirty="0" smtClean="0"/>
              <a:t>Economy Goals:</a:t>
            </a:r>
          </a:p>
          <a:p>
            <a:pPr algn="ctr"/>
            <a:r>
              <a:rPr lang="en-US" sz="2000" dirty="0" smtClean="0"/>
              <a:t>Supply in-demand skills for employers</a:t>
            </a:r>
          </a:p>
          <a:p>
            <a:pPr algn="ctr"/>
            <a:r>
              <a:rPr lang="en-US" sz="2000" dirty="0" smtClean="0"/>
              <a:t>Create relevant pathways and stackable credentials</a:t>
            </a:r>
          </a:p>
          <a:p>
            <a:pPr algn="ctr"/>
            <a:r>
              <a:rPr lang="en-US" sz="2000" dirty="0" smtClean="0"/>
              <a:t>Get Californians into open jobs</a:t>
            </a:r>
          </a:p>
          <a:p>
            <a:pPr algn="ctr"/>
            <a:r>
              <a:rPr lang="en-US" sz="2000" dirty="0" smtClean="0"/>
              <a:t>Promote student success</a:t>
            </a:r>
          </a:p>
        </p:txBody>
      </p:sp>
      <p:sp>
        <p:nvSpPr>
          <p:cNvPr id="12" name="Title 1"/>
          <p:cNvSpPr>
            <a:spLocks noGrp="1"/>
          </p:cNvSpPr>
          <p:nvPr>
            <p:ph type="title"/>
          </p:nvPr>
        </p:nvSpPr>
        <p:spPr>
          <a:xfrm>
            <a:off x="1029479" y="63347"/>
            <a:ext cx="7918512" cy="963259"/>
          </a:xfrm>
        </p:spPr>
        <p:txBody>
          <a:bodyPr>
            <a:normAutofit fontScale="90000"/>
          </a:bodyPr>
          <a:lstStyle/>
          <a:p>
            <a:r>
              <a:rPr lang="en-US" sz="3300" dirty="0" smtClean="0"/>
              <a:t>Community colleges</a:t>
            </a:r>
            <a:br>
              <a:rPr lang="en-US" sz="3300" dirty="0" smtClean="0"/>
            </a:br>
            <a:r>
              <a:rPr lang="en-US" sz="3200" dirty="0"/>
              <a:t>refocusing to train by sector by region.</a:t>
            </a:r>
            <a:endParaRPr lang="en-US" sz="2700" dirty="0"/>
          </a:p>
        </p:txBody>
      </p:sp>
      <p:sp>
        <p:nvSpPr>
          <p:cNvPr id="13" name="Footer Placeholder 5"/>
          <p:cNvSpPr>
            <a:spLocks noGrp="1"/>
          </p:cNvSpPr>
          <p:nvPr/>
        </p:nvSpPr>
        <p:spPr>
          <a:xfrm>
            <a:off x="0" y="6487501"/>
            <a:ext cx="91440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rgbClr val="DCE2E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smtClean="0"/>
              <a:t>California Community Colleges  –  Chancellor’s Office  | 112 Colleges  |  72 Districts  |  2.6 Million Students</a:t>
            </a:r>
            <a:endParaRPr lang="en-US" sz="1000" dirty="0"/>
          </a:p>
        </p:txBody>
      </p:sp>
    </p:spTree>
    <p:extLst>
      <p:ext uri="{BB962C8B-B14F-4D97-AF65-F5344CB8AC3E}">
        <p14:creationId xmlns:p14="http://schemas.microsoft.com/office/powerpoint/2010/main" val="242979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0" y="6494749"/>
            <a:ext cx="9144000" cy="365125"/>
          </a:xfrm>
        </p:spPr>
        <p:txBody>
          <a:bodyPr/>
          <a:lstStyle/>
          <a:p>
            <a:r>
              <a:rPr lang="en-US" sz="1000" dirty="0" smtClean="0"/>
              <a:t>California Community Colleges  – Chancellor’s Office  | 112 Colleges  |  72 Districts  |  2.6 Million Students</a:t>
            </a:r>
            <a:endParaRPr lang="en-US" sz="1000" dirty="0"/>
          </a:p>
        </p:txBody>
      </p:sp>
      <p:sp>
        <p:nvSpPr>
          <p:cNvPr id="6" name="Title 1"/>
          <p:cNvSpPr txBox="1">
            <a:spLocks/>
          </p:cNvSpPr>
          <p:nvPr/>
        </p:nvSpPr>
        <p:spPr>
          <a:xfrm>
            <a:off x="1115318" y="121187"/>
            <a:ext cx="7842312" cy="963259"/>
          </a:xfrm>
          <a:prstGeom prst="rect">
            <a:avLst/>
          </a:prstGeom>
        </p:spPr>
        <p:txBody>
          <a:bodyPr/>
          <a:lstStyle>
            <a:lvl1pPr algn="l" defTabSz="914400" rtl="0" eaLnBrk="1" latinLnBrk="0" hangingPunct="1">
              <a:spcBef>
                <a:spcPct val="0"/>
              </a:spcBef>
              <a:buNone/>
              <a:defRPr sz="3000" b="1" kern="1200" baseline="0">
                <a:solidFill>
                  <a:schemeClr val="tx1"/>
                </a:solidFill>
                <a:latin typeface="+mj-lt"/>
                <a:ea typeface="+mj-ea"/>
                <a:cs typeface="+mj-cs"/>
              </a:defRPr>
            </a:lvl1pPr>
          </a:lstStyle>
          <a:p>
            <a:r>
              <a:rPr lang="en-US" dirty="0" smtClean="0"/>
              <a:t>Doing What MATTERS for Jobs &amp; the Economy</a:t>
            </a:r>
          </a:p>
          <a:p>
            <a:r>
              <a:rPr lang="en-US" sz="2400" b="0" dirty="0" smtClean="0"/>
              <a:t>Framework for California’s community colleges</a:t>
            </a:r>
            <a:endParaRPr lang="en-US" sz="2400" b="0" i="1" dirty="0">
              <a:solidFill>
                <a:schemeClr val="accent2">
                  <a:lumMod val="60000"/>
                  <a:lumOff val="40000"/>
                </a:schemeClr>
              </a:solidFill>
            </a:endParaRPr>
          </a:p>
        </p:txBody>
      </p:sp>
      <p:sp>
        <p:nvSpPr>
          <p:cNvPr id="3" name="TextBox 2"/>
          <p:cNvSpPr txBox="1"/>
          <p:nvPr/>
        </p:nvSpPr>
        <p:spPr>
          <a:xfrm>
            <a:off x="228600" y="1371600"/>
            <a:ext cx="2514600" cy="2277547"/>
          </a:xfrm>
          <a:prstGeom prst="rect">
            <a:avLst/>
          </a:prstGeom>
          <a:noFill/>
        </p:spPr>
        <p:txBody>
          <a:bodyPr wrap="square" rtlCol="0">
            <a:spAutoFit/>
          </a:bodyPr>
          <a:lstStyle/>
          <a:p>
            <a:pPr>
              <a:spcBef>
                <a:spcPts val="600"/>
              </a:spcBef>
            </a:pPr>
            <a:r>
              <a:rPr lang="en-US" b="1" dirty="0" smtClean="0">
                <a:solidFill>
                  <a:srgbClr val="003399"/>
                </a:solidFill>
              </a:rPr>
              <a:t>GIVE PRIORITY</a:t>
            </a:r>
          </a:p>
          <a:p>
            <a:pPr>
              <a:spcBef>
                <a:spcPts val="600"/>
              </a:spcBef>
            </a:pPr>
            <a:r>
              <a:rPr lang="en-US" sz="1600" b="1" dirty="0" smtClean="0"/>
              <a:t>1A</a:t>
            </a:r>
            <a:r>
              <a:rPr lang="en-US" sz="1600" b="1" dirty="0"/>
              <a:t>. </a:t>
            </a:r>
            <a:r>
              <a:rPr lang="en-US" sz="1600" dirty="0"/>
              <a:t>Consider labor market needs when making local  decisions: budget, courses, programs</a:t>
            </a:r>
            <a:r>
              <a:rPr lang="en-US" sz="1600" dirty="0" smtClean="0"/>
              <a:t>.</a:t>
            </a:r>
            <a:endParaRPr lang="en-US" sz="1600" dirty="0"/>
          </a:p>
          <a:p>
            <a:pPr>
              <a:spcBef>
                <a:spcPts val="600"/>
              </a:spcBef>
            </a:pPr>
            <a:r>
              <a:rPr lang="en-US" sz="1600" b="1" dirty="0"/>
              <a:t>1B. </a:t>
            </a:r>
            <a:r>
              <a:rPr lang="en-US" sz="1600" dirty="0"/>
              <a:t>Decide on program capacity as a region.</a:t>
            </a:r>
          </a:p>
          <a:p>
            <a:endParaRPr lang="en-US" dirty="0"/>
          </a:p>
        </p:txBody>
      </p:sp>
      <p:sp>
        <p:nvSpPr>
          <p:cNvPr id="5" name="TextBox 4"/>
          <p:cNvSpPr txBox="1"/>
          <p:nvPr/>
        </p:nvSpPr>
        <p:spPr>
          <a:xfrm>
            <a:off x="6434968" y="1371600"/>
            <a:ext cx="2514131" cy="1954381"/>
          </a:xfrm>
          <a:prstGeom prst="rect">
            <a:avLst/>
          </a:prstGeom>
          <a:noFill/>
        </p:spPr>
        <p:txBody>
          <a:bodyPr wrap="square" rtlCol="0">
            <a:spAutoFit/>
          </a:bodyPr>
          <a:lstStyle/>
          <a:p>
            <a:pPr>
              <a:spcBef>
                <a:spcPts val="600"/>
              </a:spcBef>
            </a:pPr>
            <a:r>
              <a:rPr lang="en-US" b="1" dirty="0" smtClean="0">
                <a:solidFill>
                  <a:srgbClr val="003399"/>
                </a:solidFill>
              </a:rPr>
              <a:t>MAKE ROOM</a:t>
            </a:r>
          </a:p>
          <a:p>
            <a:pPr>
              <a:spcBef>
                <a:spcPts val="600"/>
              </a:spcBef>
            </a:pPr>
            <a:r>
              <a:rPr lang="en-US" sz="1600" b="1" dirty="0" smtClean="0"/>
              <a:t>2</a:t>
            </a:r>
            <a:r>
              <a:rPr lang="en-US" sz="1600" b="1" dirty="0"/>
              <a:t>. </a:t>
            </a:r>
            <a:r>
              <a:rPr lang="en-US" sz="1600" dirty="0"/>
              <a:t>Retool programs that are not working or not meeting a labor market need so that students can study what matters.  </a:t>
            </a:r>
          </a:p>
          <a:p>
            <a:endParaRPr lang="en-US" dirty="0"/>
          </a:p>
        </p:txBody>
      </p:sp>
      <p:sp>
        <p:nvSpPr>
          <p:cNvPr id="7" name="TextBox 6"/>
          <p:cNvSpPr txBox="1"/>
          <p:nvPr/>
        </p:nvSpPr>
        <p:spPr>
          <a:xfrm>
            <a:off x="6323091" y="4029432"/>
            <a:ext cx="2743200" cy="2523768"/>
          </a:xfrm>
          <a:prstGeom prst="rect">
            <a:avLst/>
          </a:prstGeom>
          <a:noFill/>
        </p:spPr>
        <p:txBody>
          <a:bodyPr wrap="square" rtlCol="0">
            <a:spAutoFit/>
          </a:bodyPr>
          <a:lstStyle/>
          <a:p>
            <a:r>
              <a:rPr lang="en-US" b="1" dirty="0" smtClean="0">
                <a:solidFill>
                  <a:srgbClr val="003399"/>
                </a:solidFill>
              </a:rPr>
              <a:t>STUDENT SUCCESS</a:t>
            </a:r>
            <a:endParaRPr lang="en-US" b="1" dirty="0">
              <a:solidFill>
                <a:srgbClr val="003399"/>
              </a:solidFill>
            </a:endParaRPr>
          </a:p>
          <a:p>
            <a:pPr>
              <a:spcBef>
                <a:spcPts val="600"/>
              </a:spcBef>
            </a:pPr>
            <a:r>
              <a:rPr lang="en-US" sz="1600" b="1" dirty="0" smtClean="0"/>
              <a:t>3A</a:t>
            </a:r>
            <a:r>
              <a:rPr lang="en-US" sz="1600" b="1" dirty="0"/>
              <a:t>. </a:t>
            </a:r>
            <a:r>
              <a:rPr lang="en-US" sz="1600" dirty="0" smtClean="0"/>
              <a:t>Braid funding and advance common </a:t>
            </a:r>
            <a:r>
              <a:rPr lang="en-US" sz="1600" dirty="0"/>
              <a:t>metrics </a:t>
            </a:r>
            <a:r>
              <a:rPr lang="en-US" sz="1600" dirty="0" smtClean="0"/>
              <a:t>in </a:t>
            </a:r>
            <a:r>
              <a:rPr lang="en-US" sz="1600" dirty="0"/>
              <a:t>CCCCO RFAs.  </a:t>
            </a:r>
          </a:p>
          <a:p>
            <a:pPr>
              <a:spcBef>
                <a:spcPts val="600"/>
              </a:spcBef>
            </a:pPr>
            <a:r>
              <a:rPr lang="en-US" sz="1600" b="1" dirty="0"/>
              <a:t>3B. </a:t>
            </a:r>
            <a:r>
              <a:rPr lang="en-US" sz="1600" dirty="0"/>
              <a:t>Strengthen regions with four skillsets:  data mining, convening, technology, and curriculum approval. </a:t>
            </a:r>
          </a:p>
          <a:p>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9231" y="1663228"/>
            <a:ext cx="4115738" cy="4141143"/>
          </a:xfrm>
          <a:prstGeom prst="rect">
            <a:avLst/>
          </a:prstGeom>
        </p:spPr>
      </p:pic>
      <p:sp>
        <p:nvSpPr>
          <p:cNvPr id="11" name="TextBox 10"/>
          <p:cNvSpPr txBox="1"/>
          <p:nvPr/>
        </p:nvSpPr>
        <p:spPr>
          <a:xfrm>
            <a:off x="228600" y="4038600"/>
            <a:ext cx="2286000" cy="2231380"/>
          </a:xfrm>
          <a:prstGeom prst="rect">
            <a:avLst/>
          </a:prstGeom>
          <a:noFill/>
        </p:spPr>
        <p:txBody>
          <a:bodyPr wrap="square" rtlCol="0">
            <a:spAutoFit/>
          </a:bodyPr>
          <a:lstStyle/>
          <a:p>
            <a:pPr>
              <a:spcBef>
                <a:spcPts val="600"/>
              </a:spcBef>
            </a:pPr>
            <a:r>
              <a:rPr lang="en-US" b="1" dirty="0" smtClean="0">
                <a:solidFill>
                  <a:srgbClr val="003399"/>
                </a:solidFill>
              </a:rPr>
              <a:t>INNOVATE</a:t>
            </a:r>
          </a:p>
          <a:p>
            <a:pPr>
              <a:spcBef>
                <a:spcPts val="600"/>
              </a:spcBef>
            </a:pPr>
            <a:r>
              <a:rPr lang="en-US" sz="1600" b="1" dirty="0"/>
              <a:t>4. </a:t>
            </a:r>
            <a:r>
              <a:rPr lang="en-US" sz="1600" dirty="0"/>
              <a:t>Solve a complex workforce training  need so that our system can better deliver for employers and sectors.</a:t>
            </a:r>
          </a:p>
          <a:p>
            <a:endParaRPr lang="en-US" dirty="0" smtClean="0"/>
          </a:p>
          <a:p>
            <a:endParaRPr lang="en-US" dirty="0"/>
          </a:p>
        </p:txBody>
      </p:sp>
    </p:spTree>
    <p:extLst>
      <p:ext uri="{BB962C8B-B14F-4D97-AF65-F5344CB8AC3E}">
        <p14:creationId xmlns:p14="http://schemas.microsoft.com/office/powerpoint/2010/main" val="330132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subTnLst>
                                    <p:animClr clrSpc="rgb" dir="cw">
                                      <p:cBhvr override="childStyle">
                                        <p:cTn dur="1" fill="hold" display="0" masterRel="nextClick" afterEffect="1"/>
                                        <p:tgtEl>
                                          <p:spTgt spid="3"/>
                                        </p:tgtEl>
                                        <p:attrNameLst>
                                          <p:attrName>ppt_c</p:attrName>
                                        </p:attrNameLst>
                                      </p:cBhvr>
                                      <p:to>
                                        <a:schemeClr val="folHlink"/>
                                      </p:to>
                                    </p:animClr>
                                  </p:sub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subTnLst>
                                    <p:animClr clrSpc="rgb" dir="cw">
                                      <p:cBhvr override="childStyle">
                                        <p:cTn dur="1" fill="hold" display="0" masterRel="nextClick" afterEffect="1"/>
                                        <p:tgtEl>
                                          <p:spTgt spid="5"/>
                                        </p:tgtEl>
                                        <p:attrNameLst>
                                          <p:attrName>ppt_c</p:attrName>
                                        </p:attrNameLst>
                                      </p:cBhvr>
                                      <p:to>
                                        <a:schemeClr val="folHlink"/>
                                      </p:to>
                                    </p:animClr>
                                  </p:sub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subTnLst>
                                    <p:animClr clrSpc="rgb" dir="cw">
                                      <p:cBhvr override="childStyle">
                                        <p:cTn dur="1" fill="hold" display="0" masterRel="nextClick" afterEffect="1"/>
                                        <p:tgtEl>
                                          <p:spTgt spid="7"/>
                                        </p:tgtEl>
                                        <p:attrNameLst>
                                          <p:attrName>ppt_c</p:attrName>
                                        </p:attrNameLst>
                                      </p:cBhvr>
                                      <p:to>
                                        <a:schemeClr val="folHlink"/>
                                      </p:to>
                                    </p:animClr>
                                  </p:sub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subTnLst>
                                    <p:animClr clrSpc="rgb" dir="cw">
                                      <p:cBhvr override="childStyle">
                                        <p:cTn dur="1" fill="hold" display="0" masterRel="nextClick" afterEffect="1"/>
                                        <p:tgtEl>
                                          <p:spTgt spid="11"/>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Give us your feedback.</a:t>
            </a:r>
            <a:br>
              <a:rPr lang="en-US" dirty="0" smtClean="0"/>
            </a:br>
            <a:r>
              <a:rPr lang="en-US" dirty="0" smtClean="0"/>
              <a:t>Visit doingwhatmatters.cccco.edu.</a:t>
            </a:r>
            <a:endParaRPr lang="en-US" dirty="0"/>
          </a:p>
        </p:txBody>
      </p:sp>
      <p:sp>
        <p:nvSpPr>
          <p:cNvPr id="2" name="Footer Placeholder 1"/>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28600" y="1356360"/>
            <a:ext cx="8686800" cy="6949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0" y="4495800"/>
            <a:ext cx="609600" cy="1371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55181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42875" y="1333500"/>
            <a:ext cx="8858250" cy="708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a:normAutofit fontScale="90000"/>
          </a:bodyPr>
          <a:lstStyle/>
          <a:p>
            <a:r>
              <a:rPr lang="en-US" dirty="0" smtClean="0"/>
              <a:t>Subscribe to </a:t>
            </a:r>
            <a:r>
              <a:rPr lang="en-US" dirty="0" err="1" smtClean="0"/>
              <a:t>eUpdates</a:t>
            </a:r>
            <a:r>
              <a:rPr lang="en-US" dirty="0" smtClean="0"/>
              <a:t>.</a:t>
            </a:r>
            <a:br>
              <a:rPr lang="en-US" dirty="0" smtClean="0"/>
            </a:br>
            <a:r>
              <a:rPr lang="en-US" dirty="0" smtClean="0"/>
              <a:t>Follow on Twitter @</a:t>
            </a:r>
            <a:r>
              <a:rPr lang="en-US" dirty="0" err="1" smtClean="0"/>
              <a:t>WorkforceVan</a:t>
            </a:r>
            <a:r>
              <a:rPr lang="en-US" dirty="0" smtClean="0"/>
              <a:t>.</a:t>
            </a:r>
            <a:endParaRPr lang="en-US" dirty="0"/>
          </a:p>
        </p:txBody>
      </p:sp>
      <p:sp>
        <p:nvSpPr>
          <p:cNvPr id="2" name="Footer Placeholder 1"/>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6" name="Oval 5"/>
          <p:cNvSpPr/>
          <p:nvPr/>
        </p:nvSpPr>
        <p:spPr>
          <a:xfrm>
            <a:off x="5867400" y="2514600"/>
            <a:ext cx="2438400" cy="1371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84806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488" y="82449"/>
            <a:ext cx="7842312" cy="963259"/>
          </a:xfrm>
        </p:spPr>
        <p:txBody>
          <a:bodyPr>
            <a:normAutofit fontScale="90000"/>
          </a:bodyPr>
          <a:lstStyle/>
          <a:p>
            <a:r>
              <a:rPr lang="en-US" dirty="0" smtClean="0"/>
              <a:t>Braid state chancellor’s workforce funds </a:t>
            </a:r>
            <a:br>
              <a:rPr lang="en-US" dirty="0" smtClean="0"/>
            </a:br>
            <a:r>
              <a:rPr lang="en-US" dirty="0" smtClean="0"/>
              <a:t>to target investment.  </a:t>
            </a:r>
            <a:r>
              <a:rPr lang="en-US" sz="1600" i="1" dirty="0" smtClean="0"/>
              <a:t>Proposal for 2013-14.  </a:t>
            </a:r>
            <a:endParaRPr lang="en-US" sz="1600" i="1" dirty="0"/>
          </a:p>
        </p:txBody>
      </p:sp>
      <p:sp>
        <p:nvSpPr>
          <p:cNvPr id="4" name="Slide Number Placeholder 3"/>
          <p:cNvSpPr>
            <a:spLocks noGrp="1"/>
          </p:cNvSpPr>
          <p:nvPr>
            <p:ph type="sldNum" sz="quarter" idx="11"/>
          </p:nvPr>
        </p:nvSpPr>
        <p:spPr/>
        <p:txBody>
          <a:bodyPr/>
          <a:lstStyle/>
          <a:p>
            <a:fld id="{43051941-4126-4597-8895-D29A2A3BA6C5}" type="slidenum">
              <a:rPr lang="en-US" smtClean="0"/>
              <a:pPr/>
              <a:t>14</a:t>
            </a:fld>
            <a:endParaRPr lang="en-US" dirty="0"/>
          </a:p>
        </p:txBody>
      </p:sp>
      <p:sp>
        <p:nvSpPr>
          <p:cNvPr id="5" name="Rectangle 4"/>
          <p:cNvSpPr/>
          <p:nvPr/>
        </p:nvSpPr>
        <p:spPr>
          <a:xfrm>
            <a:off x="1295400" y="1295400"/>
            <a:ext cx="5257800" cy="5124480"/>
          </a:xfrm>
          <a:prstGeom prst="rect">
            <a:avLst/>
          </a:prstGeom>
        </p:spPr>
        <p:txBody>
          <a:bodyPr wrap="square">
            <a:spAutoFit/>
          </a:bodyPr>
          <a:lstStyle/>
          <a:p>
            <a:r>
              <a:rPr lang="en-US" sz="2500" b="1" u="sng" dirty="0"/>
              <a:t>Regions</a:t>
            </a:r>
          </a:p>
          <a:p>
            <a:pPr marL="342900" indent="-342900">
              <a:buFont typeface="Arial" pitchFamily="34" charset="0"/>
              <a:buChar char="•"/>
            </a:pPr>
            <a:r>
              <a:rPr lang="en-US" sz="2000" dirty="0"/>
              <a:t>Consortia Chair/Co-Chairs</a:t>
            </a:r>
          </a:p>
          <a:p>
            <a:pPr marL="342900" indent="-342900">
              <a:buFont typeface="Arial" pitchFamily="34" charset="0"/>
              <a:buChar char="•"/>
            </a:pPr>
            <a:r>
              <a:rPr lang="en-US" sz="2000" dirty="0"/>
              <a:t>Collaborative Communities </a:t>
            </a:r>
          </a:p>
          <a:p>
            <a:pPr marL="342900" indent="-342900">
              <a:buFont typeface="Arial" pitchFamily="34" charset="0"/>
              <a:buChar char="•"/>
            </a:pPr>
            <a:r>
              <a:rPr lang="en-US" sz="2000" dirty="0"/>
              <a:t>Mini </a:t>
            </a:r>
            <a:r>
              <a:rPr lang="en-US" sz="2000" dirty="0" smtClean="0"/>
              <a:t>Grants</a:t>
            </a:r>
          </a:p>
          <a:p>
            <a:endParaRPr lang="en-US" sz="2500" b="1" u="sng" dirty="0" smtClean="0"/>
          </a:p>
          <a:p>
            <a:r>
              <a:rPr lang="en-US" sz="2500" b="1" u="sng" dirty="0" smtClean="0"/>
              <a:t>Sectors – Priority &amp; Emergent</a:t>
            </a:r>
          </a:p>
          <a:p>
            <a:pPr marL="342900" indent="-342900">
              <a:buFont typeface="Arial" pitchFamily="34" charset="0"/>
              <a:buChar char="•"/>
            </a:pPr>
            <a:r>
              <a:rPr lang="en-US" sz="2000" dirty="0" smtClean="0"/>
              <a:t>Sector Lead </a:t>
            </a:r>
            <a:endParaRPr lang="en-US" sz="2000" dirty="0"/>
          </a:p>
          <a:p>
            <a:pPr marL="342900" indent="-342900">
              <a:buFont typeface="Arial" pitchFamily="34" charset="0"/>
              <a:buChar char="•"/>
            </a:pPr>
            <a:r>
              <a:rPr lang="en-US" sz="2000" dirty="0" smtClean="0"/>
              <a:t>Collaborative Community </a:t>
            </a:r>
            <a:endParaRPr lang="en-US" sz="2000" dirty="0"/>
          </a:p>
          <a:p>
            <a:pPr marL="342900" indent="-342900">
              <a:buFont typeface="Arial" pitchFamily="34" charset="0"/>
              <a:buChar char="•"/>
            </a:pPr>
            <a:r>
              <a:rPr lang="en-US" sz="2000" dirty="0" smtClean="0"/>
              <a:t>Mini Grants </a:t>
            </a:r>
            <a:endParaRPr lang="en-US" sz="2000" dirty="0"/>
          </a:p>
          <a:p>
            <a:pPr marL="342900" indent="-342900">
              <a:buFont typeface="Arial" pitchFamily="34" charset="0"/>
              <a:buChar char="•"/>
            </a:pPr>
            <a:r>
              <a:rPr lang="en-US" sz="2000" dirty="0" smtClean="0"/>
              <a:t>Programming </a:t>
            </a:r>
          </a:p>
          <a:p>
            <a:endParaRPr lang="en-US" sz="2000" b="1" dirty="0"/>
          </a:p>
          <a:p>
            <a:r>
              <a:rPr lang="en-US" sz="2500" b="1" u="sng" dirty="0"/>
              <a:t>Technical Assistance (TA)</a:t>
            </a:r>
            <a:r>
              <a:rPr lang="en-US" sz="3200" b="1" u="sng" dirty="0"/>
              <a:t> </a:t>
            </a:r>
          </a:p>
          <a:p>
            <a:pPr marL="342900" indent="-342900">
              <a:buFont typeface="Arial" pitchFamily="34" charset="0"/>
              <a:buChar char="•"/>
            </a:pPr>
            <a:r>
              <a:rPr lang="en-US" sz="2000" dirty="0"/>
              <a:t>TA Expertise </a:t>
            </a:r>
            <a:r>
              <a:rPr lang="en-US" sz="2000" dirty="0" smtClean="0"/>
              <a:t>procured to </a:t>
            </a:r>
            <a:r>
              <a:rPr lang="en-US" sz="2000" dirty="0"/>
              <a:t>support field’s attainment of regional sector </a:t>
            </a:r>
            <a:r>
              <a:rPr lang="en-US" sz="2000" dirty="0" smtClean="0"/>
              <a:t>priorities</a:t>
            </a:r>
            <a:endParaRPr lang="en-US" sz="2000" b="1" dirty="0"/>
          </a:p>
          <a:p>
            <a:endParaRPr lang="en-US" sz="2000" b="1" dirty="0" smtClean="0"/>
          </a:p>
        </p:txBody>
      </p:sp>
      <p:sp>
        <p:nvSpPr>
          <p:cNvPr id="6" name="Footer Placeholder 5"/>
          <p:cNvSpPr>
            <a:spLocks noGrp="1"/>
          </p:cNvSpPr>
          <p:nvPr/>
        </p:nvSpPr>
        <p:spPr>
          <a:xfrm>
            <a:off x="0" y="6487501"/>
            <a:ext cx="91440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rgbClr val="DCE2E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smtClean="0"/>
              <a:t>California Community Colleges  –  Chancellor’s Office  | 112 Colleges  |  72 Districts  |  2.6 Million Students</a:t>
            </a:r>
            <a:endParaRPr lang="en-US" sz="1000" dirty="0"/>
          </a:p>
        </p:txBody>
      </p:sp>
    </p:spTree>
    <p:extLst>
      <p:ext uri="{BB962C8B-B14F-4D97-AF65-F5344CB8AC3E}">
        <p14:creationId xmlns:p14="http://schemas.microsoft.com/office/powerpoint/2010/main" val="2871129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1000"/>
                                        <p:tgtEl>
                                          <p:spTgt spid="5">
                                            <p:txEl>
                                              <p:pRg st="5" end="5"/>
                                            </p:txEl>
                                          </p:spTgt>
                                        </p:tgtEl>
                                      </p:cBhvr>
                                    </p:animEffect>
                                    <p:anim calcmode="lin" valueType="num">
                                      <p:cBhvr>
                                        <p:cTn id="2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1000"/>
                                        <p:tgtEl>
                                          <p:spTgt spid="5">
                                            <p:txEl>
                                              <p:pRg st="6" end="6"/>
                                            </p:txEl>
                                          </p:spTgt>
                                        </p:tgtEl>
                                      </p:cBhvr>
                                    </p:animEffect>
                                    <p:anim calcmode="lin" valueType="num">
                                      <p:cBhvr>
                                        <p:cTn id="3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6" end="6"/>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fade">
                                      <p:cBhvr>
                                        <p:cTn id="37" dur="1000"/>
                                        <p:tgtEl>
                                          <p:spTgt spid="5">
                                            <p:txEl>
                                              <p:pRg st="7" end="7"/>
                                            </p:txEl>
                                          </p:spTgt>
                                        </p:tgtEl>
                                      </p:cBhvr>
                                    </p:animEffect>
                                    <p:anim calcmode="lin" valueType="num">
                                      <p:cBhvr>
                                        <p:cTn id="38"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7" end="7"/>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
                                            <p:txEl>
                                              <p:pRg st="8" end="8"/>
                                            </p:txEl>
                                          </p:spTgt>
                                        </p:tgtEl>
                                        <p:attrNameLst>
                                          <p:attrName>style.visibility</p:attrName>
                                        </p:attrNameLst>
                                      </p:cBhvr>
                                      <p:to>
                                        <p:strVal val="visible"/>
                                      </p:to>
                                    </p:set>
                                    <p:animEffect transition="in" filter="fade">
                                      <p:cBhvr>
                                        <p:cTn id="42" dur="1000"/>
                                        <p:tgtEl>
                                          <p:spTgt spid="5">
                                            <p:txEl>
                                              <p:pRg st="8" end="8"/>
                                            </p:txEl>
                                          </p:spTgt>
                                        </p:tgtEl>
                                      </p:cBhvr>
                                    </p:animEffect>
                                    <p:anim calcmode="lin" valueType="num">
                                      <p:cBhvr>
                                        <p:cTn id="43"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8" end="8"/>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
                                            <p:txEl>
                                              <p:pRg st="9" end="9"/>
                                            </p:txEl>
                                          </p:spTgt>
                                        </p:tgtEl>
                                        <p:attrNameLst>
                                          <p:attrName>style.visibility</p:attrName>
                                        </p:attrNameLst>
                                      </p:cBhvr>
                                      <p:to>
                                        <p:strVal val="visible"/>
                                      </p:to>
                                    </p:set>
                                    <p:animEffect transition="in" filter="fade">
                                      <p:cBhvr>
                                        <p:cTn id="47" dur="1000"/>
                                        <p:tgtEl>
                                          <p:spTgt spid="5">
                                            <p:txEl>
                                              <p:pRg st="9" end="9"/>
                                            </p:txEl>
                                          </p:spTgt>
                                        </p:tgtEl>
                                      </p:cBhvr>
                                    </p:animEffect>
                                    <p:anim calcmode="lin" valueType="num">
                                      <p:cBhvr>
                                        <p:cTn id="48"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49" dur="1000" fill="hold"/>
                                        <p:tgtEl>
                                          <p:spTgt spid="5">
                                            <p:txEl>
                                              <p:pRg st="9" end="9"/>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
                                            <p:txEl>
                                              <p:pRg st="11" end="11"/>
                                            </p:txEl>
                                          </p:spTgt>
                                        </p:tgtEl>
                                        <p:attrNameLst>
                                          <p:attrName>style.visibility</p:attrName>
                                        </p:attrNameLst>
                                      </p:cBhvr>
                                      <p:to>
                                        <p:strVal val="visible"/>
                                      </p:to>
                                    </p:set>
                                    <p:animEffect transition="in" filter="fade">
                                      <p:cBhvr>
                                        <p:cTn id="52" dur="1000"/>
                                        <p:tgtEl>
                                          <p:spTgt spid="5">
                                            <p:txEl>
                                              <p:pRg st="11" end="11"/>
                                            </p:txEl>
                                          </p:spTgt>
                                        </p:tgtEl>
                                      </p:cBhvr>
                                    </p:animEffect>
                                    <p:anim calcmode="lin" valueType="num">
                                      <p:cBhvr>
                                        <p:cTn id="53"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54" dur="1000" fill="hold"/>
                                        <p:tgtEl>
                                          <p:spTgt spid="5">
                                            <p:txEl>
                                              <p:pRg st="11" end="11"/>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
                                            <p:txEl>
                                              <p:pRg st="12" end="12"/>
                                            </p:txEl>
                                          </p:spTgt>
                                        </p:tgtEl>
                                        <p:attrNameLst>
                                          <p:attrName>style.visibility</p:attrName>
                                        </p:attrNameLst>
                                      </p:cBhvr>
                                      <p:to>
                                        <p:strVal val="visible"/>
                                      </p:to>
                                    </p:set>
                                    <p:animEffect transition="in" filter="fade">
                                      <p:cBhvr>
                                        <p:cTn id="57" dur="1000"/>
                                        <p:tgtEl>
                                          <p:spTgt spid="5">
                                            <p:txEl>
                                              <p:pRg st="12" end="12"/>
                                            </p:txEl>
                                          </p:spTgt>
                                        </p:tgtEl>
                                      </p:cBhvr>
                                    </p:animEffect>
                                    <p:anim calcmode="lin" valueType="num">
                                      <p:cBhvr>
                                        <p:cTn id="58" dur="1000" fill="hold"/>
                                        <p:tgtEl>
                                          <p:spTgt spid="5">
                                            <p:txEl>
                                              <p:pRg st="12" end="12"/>
                                            </p:txEl>
                                          </p:spTgt>
                                        </p:tgtEl>
                                        <p:attrNameLst>
                                          <p:attrName>ppt_x</p:attrName>
                                        </p:attrNameLst>
                                      </p:cBhvr>
                                      <p:tavLst>
                                        <p:tav tm="0">
                                          <p:val>
                                            <p:strVal val="#ppt_x"/>
                                          </p:val>
                                        </p:tav>
                                        <p:tav tm="100000">
                                          <p:val>
                                            <p:strVal val="#ppt_x"/>
                                          </p:val>
                                        </p:tav>
                                      </p:tavLst>
                                    </p:anim>
                                    <p:anim calcmode="lin" valueType="num">
                                      <p:cBhvr>
                                        <p:cTn id="59" dur="1000" fill="hold"/>
                                        <p:tgtEl>
                                          <p:spTgt spid="5">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Investment in regions. </a:t>
            </a:r>
            <a:r>
              <a:rPr lang="en-US" sz="1400" i="1" dirty="0" smtClean="0"/>
              <a:t>Proposed for 2013-14.</a:t>
            </a:r>
            <a:endParaRPr lang="en-US" i="1" dirty="0"/>
          </a:p>
        </p:txBody>
      </p:sp>
      <p:sp>
        <p:nvSpPr>
          <p:cNvPr id="4" name="Footer Placeholder 3"/>
          <p:cNvSpPr>
            <a:spLocks noGrp="1"/>
          </p:cNvSpPr>
          <p:nvPr>
            <p:ph type="ftr" sz="quarter" idx="11"/>
          </p:nvPr>
        </p:nvSpPr>
        <p:spPr/>
        <p:txBody>
          <a:bodyPr/>
          <a:lstStyle/>
          <a:p>
            <a:r>
              <a:rPr lang="en-US" smtClean="0"/>
              <a:t>California Community Colleges – Chancellor’s Office  | 112 Colleges  |  72 Districts  |  2.6 Million Students</a:t>
            </a:r>
            <a:endParaRPr lang="en-US" dirty="0"/>
          </a:p>
        </p:txBody>
      </p:sp>
      <p:sp>
        <p:nvSpPr>
          <p:cNvPr id="5" name="Slide Number Placeholder 4"/>
          <p:cNvSpPr>
            <a:spLocks noGrp="1"/>
          </p:cNvSpPr>
          <p:nvPr>
            <p:ph type="sldNum" sz="quarter" idx="12"/>
          </p:nvPr>
        </p:nvSpPr>
        <p:spPr/>
        <p:txBody>
          <a:bodyPr/>
          <a:lstStyle/>
          <a:p>
            <a:fld id="{43051941-4126-4597-8895-D29A2A3BA6C5}" type="slidenum">
              <a:rPr lang="en-US" smtClean="0"/>
              <a:pPr/>
              <a:t>15</a:t>
            </a:fld>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80009" y="4267200"/>
            <a:ext cx="2030179" cy="213615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076" y="5759687"/>
            <a:ext cx="1162050" cy="952500"/>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23710" y="1160168"/>
            <a:ext cx="1518799" cy="1131156"/>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984622" y="1125929"/>
            <a:ext cx="1499245" cy="1312471"/>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018791" y="1065091"/>
            <a:ext cx="946866" cy="1016769"/>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16145" y="2240417"/>
            <a:ext cx="762000" cy="1047750"/>
          </a:xfrm>
          <a:prstGeom prst="rect">
            <a:avLst/>
          </a:prstGeom>
        </p:spPr>
      </p:pic>
      <p:pic>
        <p:nvPicPr>
          <p:cNvPr id="13" name="Picture 12"/>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135802" y="2764292"/>
            <a:ext cx="2341070" cy="1832603"/>
          </a:xfrm>
          <a:prstGeom prst="rect">
            <a:avLst/>
          </a:prstGeom>
        </p:spPr>
      </p:pic>
      <p:pic>
        <p:nvPicPr>
          <p:cNvPr id="14" name="Picture 13"/>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4923813" y="1065091"/>
            <a:ext cx="1150220" cy="889673"/>
          </a:xfrm>
          <a:prstGeom prst="rect">
            <a:avLst/>
          </a:prstGeom>
        </p:spPr>
      </p:pic>
      <p:pic>
        <p:nvPicPr>
          <p:cNvPr id="15" name="Picture 14"/>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594658" y="3034203"/>
            <a:ext cx="1549342" cy="2768732"/>
          </a:xfrm>
          <a:prstGeom prst="rect">
            <a:avLst/>
          </a:prstGeom>
        </p:spPr>
      </p:pic>
      <p:pic>
        <p:nvPicPr>
          <p:cNvPr id="16" name="Picture 15"/>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52400" y="1113858"/>
            <a:ext cx="1495463" cy="1567317"/>
          </a:xfrm>
          <a:prstGeom prst="rect">
            <a:avLst/>
          </a:prstGeom>
        </p:spPr>
      </p:pic>
      <p:pic>
        <p:nvPicPr>
          <p:cNvPr id="17" name="Picture 16"/>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707998" y="1142476"/>
            <a:ext cx="603706" cy="673609"/>
          </a:xfrm>
          <a:prstGeom prst="rect">
            <a:avLst/>
          </a:prstGeom>
        </p:spPr>
      </p:pic>
      <p:pic>
        <p:nvPicPr>
          <p:cNvPr id="18" name="Picture 17"/>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6492224" y="5513315"/>
            <a:ext cx="2604028" cy="1380659"/>
          </a:xfrm>
          <a:prstGeom prst="rect">
            <a:avLst/>
          </a:prstGeom>
        </p:spPr>
      </p:pic>
      <p:pic>
        <p:nvPicPr>
          <p:cNvPr id="19" name="Picture 1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980484" y="5111856"/>
            <a:ext cx="1924050" cy="1800225"/>
          </a:xfrm>
          <a:prstGeom prst="rect">
            <a:avLst/>
          </a:prstGeom>
        </p:spPr>
      </p:pic>
      <p:pic>
        <p:nvPicPr>
          <p:cNvPr id="20" name="Picture 19"/>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2612872" y="1173124"/>
            <a:ext cx="787995" cy="673609"/>
          </a:xfrm>
          <a:prstGeom prst="rect">
            <a:avLst/>
          </a:prstGeom>
        </p:spPr>
      </p:pic>
      <p:pic>
        <p:nvPicPr>
          <p:cNvPr id="21" name="Picture 20"/>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2009851" y="5060764"/>
            <a:ext cx="2226585" cy="1902408"/>
          </a:xfrm>
          <a:prstGeom prst="rect">
            <a:avLst/>
          </a:prstGeom>
        </p:spPr>
      </p:pic>
      <p:sp>
        <p:nvSpPr>
          <p:cNvPr id="22" name="TextBox 21"/>
          <p:cNvSpPr txBox="1"/>
          <p:nvPr/>
        </p:nvSpPr>
        <p:spPr>
          <a:xfrm>
            <a:off x="3330962" y="2303395"/>
            <a:ext cx="2993638" cy="3170099"/>
          </a:xfrm>
          <a:prstGeom prst="rect">
            <a:avLst/>
          </a:prstGeom>
          <a:noFill/>
        </p:spPr>
        <p:txBody>
          <a:bodyPr wrap="square" rtlCol="0">
            <a:spAutoFit/>
          </a:bodyPr>
          <a:lstStyle/>
          <a:p>
            <a:r>
              <a:rPr lang="en-US" sz="2500" i="1" dirty="0" smtClean="0"/>
              <a:t>Self-identify…</a:t>
            </a:r>
          </a:p>
          <a:p>
            <a:r>
              <a:rPr lang="en-US" sz="2500" b="1" u="sng" dirty="0" smtClean="0"/>
              <a:t>Priority Sectors:</a:t>
            </a:r>
          </a:p>
          <a:p>
            <a:r>
              <a:rPr lang="en-US" sz="2500" dirty="0" smtClean="0"/>
              <a:t>1.  ?</a:t>
            </a:r>
          </a:p>
          <a:p>
            <a:r>
              <a:rPr lang="en-US" sz="2500" dirty="0" smtClean="0"/>
              <a:t>2.  ?</a:t>
            </a:r>
          </a:p>
          <a:p>
            <a:r>
              <a:rPr lang="en-US" sz="2500" dirty="0" smtClean="0"/>
              <a:t>3.  ?</a:t>
            </a:r>
          </a:p>
          <a:p>
            <a:r>
              <a:rPr lang="en-US" sz="2500" b="1" u="sng" dirty="0" smtClean="0"/>
              <a:t>Emergent Sectors:</a:t>
            </a:r>
          </a:p>
          <a:p>
            <a:r>
              <a:rPr lang="en-US" sz="2500" dirty="0" smtClean="0"/>
              <a:t>1.  ?</a:t>
            </a:r>
          </a:p>
          <a:p>
            <a:r>
              <a:rPr lang="en-US" sz="2500" dirty="0" smtClean="0"/>
              <a:t>2.  ?</a:t>
            </a:r>
            <a:endParaRPr lang="en-US" sz="2500" dirty="0"/>
          </a:p>
        </p:txBody>
      </p:sp>
    </p:spTree>
    <p:extLst>
      <p:ext uri="{BB962C8B-B14F-4D97-AF65-F5344CB8AC3E}">
        <p14:creationId xmlns:p14="http://schemas.microsoft.com/office/powerpoint/2010/main" val="9819412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57200" y="2243438"/>
            <a:ext cx="8229600" cy="4525963"/>
          </a:xfrm>
          <a:prstGeom prst="rect">
            <a:avLst/>
          </a:prstGeom>
        </p:spPr>
        <p:txBody>
          <a:bodyPr vert="horz" lIns="91440" tIns="45720" rIns="91440" bIns="45720" rtlCol="0">
            <a:normAutofit/>
          </a:bodyPr>
          <a:lstStyle/>
          <a:p>
            <a:pPr marL="457200" indent="-457200">
              <a:buFont typeface="+mj-lt"/>
              <a:buAutoNum type="arabicPeriod"/>
            </a:pPr>
            <a:r>
              <a:rPr lang="en-US" sz="2400" dirty="0" smtClean="0"/>
              <a:t> Advanced Manufacturing</a:t>
            </a:r>
          </a:p>
          <a:p>
            <a:pPr marL="457200" indent="-457200">
              <a:buFont typeface="+mj-lt"/>
              <a:buAutoNum type="arabicPeriod"/>
            </a:pPr>
            <a:r>
              <a:rPr lang="en-US" sz="2400" dirty="0" smtClean="0"/>
              <a:t> Advanced Transportation &amp; Renewables</a:t>
            </a:r>
          </a:p>
          <a:p>
            <a:pPr marL="457200" indent="-457200">
              <a:buFont typeface="+mj-lt"/>
              <a:buAutoNum type="arabicPeriod"/>
            </a:pPr>
            <a:r>
              <a:rPr lang="en-US" sz="2400" dirty="0" smtClean="0"/>
              <a:t> Agriculture</a:t>
            </a:r>
            <a:r>
              <a:rPr lang="en-US" sz="2400" dirty="0"/>
              <a:t>, Water &amp; </a:t>
            </a:r>
            <a:r>
              <a:rPr lang="en-US" sz="2400" dirty="0" smtClean="0"/>
              <a:t>Environmental Technologies</a:t>
            </a:r>
            <a:endParaRPr lang="en-US" sz="2400" dirty="0"/>
          </a:p>
          <a:p>
            <a:pPr marL="457200" indent="-457200">
              <a:buFont typeface="+mj-lt"/>
              <a:buAutoNum type="arabicPeriod"/>
            </a:pPr>
            <a:r>
              <a:rPr lang="en-US" sz="2400" dirty="0" smtClean="0"/>
              <a:t> Energy (Efficiency) &amp; Utility</a:t>
            </a:r>
          </a:p>
          <a:p>
            <a:pPr marL="457200" indent="-457200">
              <a:buFont typeface="+mj-lt"/>
              <a:buAutoNum type="arabicPeriod"/>
            </a:pPr>
            <a:r>
              <a:rPr lang="en-US" sz="2400" dirty="0" smtClean="0"/>
              <a:t> Health</a:t>
            </a:r>
          </a:p>
          <a:p>
            <a:pPr marL="457200" indent="-457200">
              <a:buFont typeface="+mj-lt"/>
              <a:buAutoNum type="arabicPeriod"/>
            </a:pPr>
            <a:r>
              <a:rPr lang="en-US" sz="2400" dirty="0" smtClean="0"/>
              <a:t> Life </a:t>
            </a:r>
            <a:r>
              <a:rPr lang="en-US" sz="2400" dirty="0"/>
              <a:t>Science/Biotech</a:t>
            </a:r>
          </a:p>
          <a:p>
            <a:pPr marL="457200" indent="-457200">
              <a:buFont typeface="+mj-lt"/>
              <a:buAutoNum type="arabicPeriod"/>
            </a:pPr>
            <a:r>
              <a:rPr lang="en-US" sz="2400" dirty="0" smtClean="0"/>
              <a:t> Information Communications Technologies</a:t>
            </a:r>
          </a:p>
          <a:p>
            <a:pPr marL="457200" indent="-457200">
              <a:buFont typeface="+mj-lt"/>
              <a:buAutoNum type="arabicPeriod"/>
            </a:pPr>
            <a:r>
              <a:rPr lang="en-US" sz="2400" dirty="0" smtClean="0"/>
              <a:t> International Trade &amp; Exports</a:t>
            </a:r>
          </a:p>
          <a:p>
            <a:pPr marL="457200" indent="-457200">
              <a:buFont typeface="+mj-lt"/>
              <a:buAutoNum type="arabicPeriod"/>
            </a:pPr>
            <a:r>
              <a:rPr lang="en-US" sz="2400" dirty="0" smtClean="0"/>
              <a:t> Small Business &amp; Tourism</a:t>
            </a:r>
          </a:p>
          <a:p>
            <a:pPr marL="457200" indent="-457200">
              <a:buFont typeface="+mj-lt"/>
              <a:buAutoNum type="arabicPeriod"/>
            </a:pPr>
            <a:r>
              <a:rPr lang="en-US" sz="2400" dirty="0" smtClean="0"/>
              <a:t> Retail/Hospitality </a:t>
            </a:r>
            <a:r>
              <a:rPr lang="en-US" sz="2400" dirty="0"/>
              <a:t>“Learn-and-Earn” </a:t>
            </a:r>
          </a:p>
          <a:p>
            <a:pPr marL="457200" indent="-457200">
              <a:buFont typeface="+mj-lt"/>
              <a:buAutoNum type="arabicPeriod"/>
            </a:pPr>
            <a:endParaRPr lang="en-US" sz="2400" dirty="0" smtClean="0"/>
          </a:p>
        </p:txBody>
      </p:sp>
      <p:sp>
        <p:nvSpPr>
          <p:cNvPr id="4" name="Rectangle 3"/>
          <p:cNvSpPr/>
          <p:nvPr/>
        </p:nvSpPr>
        <p:spPr>
          <a:xfrm>
            <a:off x="457200" y="1371600"/>
            <a:ext cx="8563232" cy="830997"/>
          </a:xfrm>
          <a:prstGeom prst="rect">
            <a:avLst/>
          </a:prstGeom>
        </p:spPr>
        <p:txBody>
          <a:bodyPr wrap="square">
            <a:spAutoFit/>
          </a:bodyPr>
          <a:lstStyle/>
          <a:p>
            <a:r>
              <a:rPr lang="en-US" sz="2400" b="1" dirty="0" smtClean="0"/>
              <a:t>Resourced with Sector Lead + Collaborative Community + </a:t>
            </a:r>
            <a:br>
              <a:rPr lang="en-US" sz="2400" b="1" dirty="0" smtClean="0"/>
            </a:br>
            <a:r>
              <a:rPr lang="en-US" sz="2400" b="1" dirty="0" smtClean="0"/>
              <a:t>Mini Grants + Programming </a:t>
            </a:r>
          </a:p>
        </p:txBody>
      </p:sp>
      <p:sp>
        <p:nvSpPr>
          <p:cNvPr id="5" name="Title 4"/>
          <p:cNvSpPr>
            <a:spLocks noGrp="1"/>
          </p:cNvSpPr>
          <p:nvPr>
            <p:ph type="title"/>
          </p:nvPr>
        </p:nvSpPr>
        <p:spPr>
          <a:xfrm>
            <a:off x="1228242" y="74362"/>
            <a:ext cx="7842312" cy="963259"/>
          </a:xfrm>
        </p:spPr>
        <p:txBody>
          <a:bodyPr/>
          <a:lstStyle/>
          <a:p>
            <a:r>
              <a:rPr lang="en-US" sz="2800" dirty="0" smtClean="0"/>
              <a:t>Investments in sectors. </a:t>
            </a:r>
            <a:r>
              <a:rPr lang="en-US" sz="1400" i="1" dirty="0"/>
              <a:t>Proposal for 2013-14. </a:t>
            </a:r>
            <a:r>
              <a:rPr lang="en-US" sz="1400" dirty="0" smtClean="0"/>
              <a:t> </a:t>
            </a:r>
            <a:endParaRPr lang="en-US" sz="1400" dirty="0"/>
          </a:p>
        </p:txBody>
      </p:sp>
      <p:sp>
        <p:nvSpPr>
          <p:cNvPr id="6" name="Footer Placeholder 5"/>
          <p:cNvSpPr>
            <a:spLocks noGrp="1"/>
          </p:cNvSpPr>
          <p:nvPr/>
        </p:nvSpPr>
        <p:spPr>
          <a:xfrm>
            <a:off x="0" y="6487501"/>
            <a:ext cx="91440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rgbClr val="DCE2E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smtClean="0"/>
              <a:t>California Community Colleges  –  Chancellor’s Office  | 112 Colleges  |  72 Districts  |  2.6 Million Students</a:t>
            </a:r>
            <a:endParaRPr lang="en-US" sz="1000" dirty="0"/>
          </a:p>
        </p:txBody>
      </p:sp>
    </p:spTree>
    <p:extLst>
      <p:ext uri="{BB962C8B-B14F-4D97-AF65-F5344CB8AC3E}">
        <p14:creationId xmlns:p14="http://schemas.microsoft.com/office/powerpoint/2010/main" val="27775167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57200" y="2330917"/>
            <a:ext cx="8563231" cy="4002007"/>
          </a:xfrm>
          <a:prstGeom prst="rect">
            <a:avLst/>
          </a:prstGeom>
        </p:spPr>
        <p:txBody>
          <a:bodyPr vert="horz" lIns="91440" tIns="45720" rIns="91440" bIns="45720" rtlCol="0">
            <a:normAutofit fontScale="85000" lnSpcReduction="20000"/>
          </a:bodyPr>
          <a:lstStyle/>
          <a:p>
            <a:pPr marL="342900" indent="-342900">
              <a:lnSpc>
                <a:spcPct val="110000"/>
              </a:lnSpc>
              <a:buFont typeface="Arial" pitchFamily="34" charset="0"/>
              <a:buChar char="•"/>
            </a:pPr>
            <a:r>
              <a:rPr lang="en-US" sz="2400" dirty="0" smtClean="0"/>
              <a:t>Labor market </a:t>
            </a:r>
            <a:r>
              <a:rPr lang="en-US" sz="2400" dirty="0"/>
              <a:t>i</a:t>
            </a:r>
            <a:r>
              <a:rPr lang="en-US" sz="2400" dirty="0" smtClean="0"/>
              <a:t>nformation (e.g., Centers of Excellence)</a:t>
            </a:r>
          </a:p>
          <a:p>
            <a:pPr marL="342900" indent="-342900">
              <a:lnSpc>
                <a:spcPct val="110000"/>
              </a:lnSpc>
              <a:buFont typeface="Arial" pitchFamily="34" charset="0"/>
              <a:buChar char="•"/>
            </a:pPr>
            <a:r>
              <a:rPr lang="en-US" sz="2400" dirty="0" smtClean="0"/>
              <a:t>Navigating contract </a:t>
            </a:r>
            <a:r>
              <a:rPr lang="en-US" sz="2400" dirty="0"/>
              <a:t>e</a:t>
            </a:r>
            <a:r>
              <a:rPr lang="en-US" sz="2400" dirty="0" smtClean="0"/>
              <a:t>ducation (aka., Catherine Swenson)</a:t>
            </a:r>
          </a:p>
          <a:p>
            <a:pPr marL="342900" indent="-342900">
              <a:lnSpc>
                <a:spcPct val="110000"/>
              </a:lnSpc>
              <a:buFont typeface="Arial" pitchFamily="34" charset="0"/>
              <a:buChar char="•"/>
            </a:pPr>
            <a:r>
              <a:rPr lang="en-US" sz="2400" dirty="0" smtClean="0"/>
              <a:t>Enrollment management, data </a:t>
            </a:r>
            <a:r>
              <a:rPr lang="en-US" sz="2400" dirty="0"/>
              <a:t>and </a:t>
            </a:r>
            <a:r>
              <a:rPr lang="en-US" sz="2400" dirty="0" smtClean="0"/>
              <a:t>accountability tools </a:t>
            </a:r>
            <a:r>
              <a:rPr lang="en-US" sz="2400" dirty="0"/>
              <a:t>(e.g., </a:t>
            </a:r>
            <a:r>
              <a:rPr lang="en-US" sz="2400" dirty="0" err="1"/>
              <a:t>Veratac</a:t>
            </a:r>
            <a:r>
              <a:rPr lang="en-US" sz="2400" dirty="0"/>
              <a:t>, </a:t>
            </a:r>
            <a:r>
              <a:rPr lang="en-US" sz="2400" dirty="0" smtClean="0"/>
              <a:t>DCS)</a:t>
            </a:r>
            <a:endParaRPr lang="en-US" sz="2400" dirty="0"/>
          </a:p>
          <a:p>
            <a:pPr marL="342900" indent="-342900">
              <a:lnSpc>
                <a:spcPct val="110000"/>
              </a:lnSpc>
              <a:buFont typeface="Arial" pitchFamily="34" charset="0"/>
              <a:buChar char="•"/>
            </a:pPr>
            <a:r>
              <a:rPr lang="en-US" sz="2400" dirty="0" smtClean="0"/>
              <a:t>CACareerCafe.com toolkits </a:t>
            </a:r>
          </a:p>
          <a:p>
            <a:pPr marL="800100" lvl="1" indent="-342900">
              <a:lnSpc>
                <a:spcPct val="110000"/>
              </a:lnSpc>
              <a:buFont typeface="Arial" pitchFamily="34" charset="0"/>
              <a:buChar char="•"/>
            </a:pPr>
            <a:r>
              <a:rPr lang="en-US" sz="2400" dirty="0" smtClean="0"/>
              <a:t>Veteran’s pathways; work-based learning</a:t>
            </a:r>
          </a:p>
          <a:p>
            <a:pPr marL="342900" indent="-342900">
              <a:lnSpc>
                <a:spcPct val="110000"/>
              </a:lnSpc>
              <a:buFont typeface="Arial" pitchFamily="34" charset="0"/>
              <a:buChar char="•"/>
            </a:pPr>
            <a:r>
              <a:rPr lang="en-US" sz="2400" dirty="0"/>
              <a:t>Perkins special pops and non-</a:t>
            </a:r>
            <a:r>
              <a:rPr lang="en-US" sz="2400" dirty="0" err="1"/>
              <a:t>traditionals</a:t>
            </a:r>
            <a:endParaRPr lang="en-US" sz="2400" dirty="0"/>
          </a:p>
          <a:p>
            <a:pPr marL="342900" indent="-342900">
              <a:lnSpc>
                <a:spcPct val="110000"/>
              </a:lnSpc>
              <a:buFont typeface="Arial" pitchFamily="34" charset="0"/>
              <a:buChar char="•"/>
            </a:pPr>
            <a:r>
              <a:rPr lang="en-US" sz="2400" i="1" dirty="0"/>
              <a:t>With CCCAOE, </a:t>
            </a:r>
            <a:r>
              <a:rPr lang="en-US" sz="2400" dirty="0" smtClean="0"/>
              <a:t>Leadership </a:t>
            </a:r>
            <a:r>
              <a:rPr lang="en-US" sz="2400" dirty="0"/>
              <a:t>Program on </a:t>
            </a:r>
            <a:r>
              <a:rPr lang="en-US" sz="2400" dirty="0" smtClean="0"/>
              <a:t>CTE/EWD/Perkins </a:t>
            </a:r>
            <a:r>
              <a:rPr lang="en-US" sz="2400" dirty="0"/>
              <a:t>fundamentals </a:t>
            </a:r>
            <a:endParaRPr lang="en-US" sz="2400" dirty="0" smtClean="0"/>
          </a:p>
          <a:p>
            <a:pPr marL="342900" indent="-342900">
              <a:lnSpc>
                <a:spcPct val="110000"/>
              </a:lnSpc>
              <a:buFont typeface="Arial" pitchFamily="34" charset="0"/>
              <a:buChar char="•"/>
            </a:pPr>
            <a:r>
              <a:rPr lang="en-US" sz="2400" i="1" dirty="0" smtClean="0"/>
              <a:t>With ASCCC, </a:t>
            </a:r>
            <a:r>
              <a:rPr lang="en-US" sz="2400" dirty="0" smtClean="0"/>
              <a:t>resources and professional development in instructional design &amp; curricular </a:t>
            </a:r>
            <a:r>
              <a:rPr lang="en-US" sz="2400" dirty="0"/>
              <a:t>a</a:t>
            </a:r>
            <a:r>
              <a:rPr lang="en-US" sz="2400" dirty="0" smtClean="0"/>
              <a:t>pproval</a:t>
            </a:r>
          </a:p>
          <a:p>
            <a:pPr marL="285750" indent="-285750">
              <a:lnSpc>
                <a:spcPct val="110000"/>
              </a:lnSpc>
              <a:buFont typeface="Arial" pitchFamily="34" charset="0"/>
              <a:buChar char="•"/>
            </a:pPr>
            <a:r>
              <a:rPr lang="en-US" sz="2400" dirty="0" smtClean="0"/>
              <a:t> </a:t>
            </a:r>
            <a:r>
              <a:rPr lang="en-US" sz="2400" i="1" dirty="0" smtClean="0"/>
              <a:t>With Basic Skills Initiative, </a:t>
            </a:r>
            <a:r>
              <a:rPr lang="en-US" sz="2400" dirty="0" smtClean="0"/>
              <a:t>resources and professional </a:t>
            </a:r>
            <a:r>
              <a:rPr lang="en-US" sz="2400" dirty="0"/>
              <a:t>development contextualized </a:t>
            </a:r>
            <a:r>
              <a:rPr lang="en-US" sz="2400" dirty="0" smtClean="0"/>
              <a:t>basic skills</a:t>
            </a:r>
          </a:p>
          <a:p>
            <a:pPr marL="342900" indent="-342900">
              <a:lnSpc>
                <a:spcPct val="110000"/>
              </a:lnSpc>
              <a:buFont typeface="Arial" pitchFamily="34" charset="0"/>
              <a:buChar char="•"/>
            </a:pPr>
            <a:r>
              <a:rPr lang="en-US" sz="2400" dirty="0" smtClean="0"/>
              <a:t>Others </a:t>
            </a:r>
          </a:p>
          <a:p>
            <a:pPr marL="800100" lvl="1" indent="-342900">
              <a:lnSpc>
                <a:spcPct val="110000"/>
              </a:lnSpc>
              <a:buFont typeface="Arial" pitchFamily="34" charset="0"/>
              <a:buChar char="•"/>
            </a:pPr>
            <a:r>
              <a:rPr lang="en-US" sz="2400" dirty="0" smtClean="0"/>
              <a:t>As is prioritized by regions, sectors and funding</a:t>
            </a:r>
          </a:p>
          <a:p>
            <a:pPr marL="914400" lvl="1" indent="-457200">
              <a:lnSpc>
                <a:spcPct val="110000"/>
              </a:lnSpc>
              <a:buFont typeface="+mj-lt"/>
              <a:buAutoNum type="arabicPeriod"/>
            </a:pPr>
            <a:endParaRPr lang="en-US" sz="2400" dirty="0" smtClean="0"/>
          </a:p>
          <a:p>
            <a:pPr marL="457200" indent="-457200">
              <a:lnSpc>
                <a:spcPct val="110000"/>
              </a:lnSpc>
              <a:buFont typeface="+mj-lt"/>
              <a:buAutoNum type="arabicPeriod"/>
            </a:pPr>
            <a:endParaRPr lang="en-US" sz="2400" dirty="0" smtClean="0"/>
          </a:p>
        </p:txBody>
      </p:sp>
      <p:sp>
        <p:nvSpPr>
          <p:cNvPr id="4" name="Rectangle 3"/>
          <p:cNvSpPr/>
          <p:nvPr/>
        </p:nvSpPr>
        <p:spPr>
          <a:xfrm>
            <a:off x="457200" y="1447799"/>
            <a:ext cx="8563232" cy="830997"/>
          </a:xfrm>
          <a:prstGeom prst="rect">
            <a:avLst/>
          </a:prstGeom>
        </p:spPr>
        <p:txBody>
          <a:bodyPr wrap="square">
            <a:spAutoFit/>
          </a:bodyPr>
          <a:lstStyle/>
          <a:p>
            <a:r>
              <a:rPr lang="en-US" sz="2400" b="1" dirty="0" smtClean="0"/>
              <a:t>TA Expertise procured by CCCCO to support field’s attainment of regional sector priorities</a:t>
            </a:r>
          </a:p>
        </p:txBody>
      </p:sp>
      <p:sp>
        <p:nvSpPr>
          <p:cNvPr id="5" name="Title 4"/>
          <p:cNvSpPr>
            <a:spLocks noGrp="1"/>
          </p:cNvSpPr>
          <p:nvPr>
            <p:ph type="title"/>
          </p:nvPr>
        </p:nvSpPr>
        <p:spPr>
          <a:xfrm>
            <a:off x="1225488" y="68652"/>
            <a:ext cx="7842312" cy="963259"/>
          </a:xfrm>
        </p:spPr>
        <p:txBody>
          <a:bodyPr>
            <a:normAutofit/>
          </a:bodyPr>
          <a:lstStyle/>
          <a:p>
            <a:r>
              <a:rPr lang="en-US" sz="2800" dirty="0" smtClean="0"/>
              <a:t>Investments in Technical </a:t>
            </a:r>
            <a:r>
              <a:rPr lang="en-US" sz="2800" dirty="0"/>
              <a:t>Assistance (TA</a:t>
            </a:r>
            <a:r>
              <a:rPr lang="en-US" sz="2800" dirty="0" smtClean="0"/>
              <a:t>). </a:t>
            </a:r>
            <a:r>
              <a:rPr lang="en-US" sz="1400" i="1" dirty="0" smtClean="0"/>
              <a:t>Proposal </a:t>
            </a:r>
            <a:r>
              <a:rPr lang="en-US" sz="1400" i="1" dirty="0"/>
              <a:t>for 2013-14. </a:t>
            </a:r>
            <a:endParaRPr lang="en-US" sz="1400" dirty="0"/>
          </a:p>
        </p:txBody>
      </p:sp>
      <p:sp>
        <p:nvSpPr>
          <p:cNvPr id="7" name="Footer Placeholder 5"/>
          <p:cNvSpPr>
            <a:spLocks noGrp="1"/>
          </p:cNvSpPr>
          <p:nvPr/>
        </p:nvSpPr>
        <p:spPr>
          <a:xfrm>
            <a:off x="0" y="6487501"/>
            <a:ext cx="91440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rgbClr val="DCE2E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smtClean="0"/>
              <a:t>California Community Colleges  –  Chancellor’s Office  | 112 Colleges  |  72 Districts  |  2.6 Million Students</a:t>
            </a:r>
            <a:endParaRPr lang="en-US" sz="1000" dirty="0"/>
          </a:p>
        </p:txBody>
      </p:sp>
    </p:spTree>
    <p:extLst>
      <p:ext uri="{BB962C8B-B14F-4D97-AF65-F5344CB8AC3E}">
        <p14:creationId xmlns:p14="http://schemas.microsoft.com/office/powerpoint/2010/main" val="980077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3454" y="53247"/>
            <a:ext cx="7842312" cy="963259"/>
          </a:xfrm>
        </p:spPr>
        <p:txBody>
          <a:bodyPr>
            <a:normAutofit fontScale="90000"/>
          </a:bodyPr>
          <a:lstStyle/>
          <a:p>
            <a:r>
              <a:rPr lang="en-US" dirty="0" smtClean="0"/>
              <a:t>Your region’s 10-year trend in </a:t>
            </a:r>
            <a:br>
              <a:rPr lang="en-US" dirty="0" smtClean="0"/>
            </a:br>
            <a:r>
              <a:rPr lang="en-US" dirty="0" smtClean="0"/>
              <a:t>career technical education (CTE) portfolio</a:t>
            </a:r>
            <a:endParaRPr lang="en-US" dirty="0"/>
          </a:p>
        </p:txBody>
      </p:sp>
      <p:sp>
        <p:nvSpPr>
          <p:cNvPr id="3" name="Footer Placeholder 2"/>
          <p:cNvSpPr>
            <a:spLocks noGrp="1"/>
          </p:cNvSpPr>
          <p:nvPr>
            <p:ph type="ftr" sz="quarter" idx="10"/>
          </p:nvPr>
        </p:nvSpPr>
        <p:spPr/>
        <p:txBody>
          <a:bodyPr/>
          <a:lstStyle/>
          <a:p>
            <a:pPr>
              <a:spcBef>
                <a:spcPts val="300"/>
              </a:spcBef>
            </a:pPr>
            <a:r>
              <a:rPr lang="en-US" b="1" smtClean="0"/>
              <a:t>California Community Colleges – Chancellor’s Office  | 112 Colleges  |  72 Districts  |  2.6 Million Students</a:t>
            </a:r>
            <a:endParaRPr lang="en-US" dirty="0"/>
          </a:p>
        </p:txBody>
      </p:sp>
      <p:sp>
        <p:nvSpPr>
          <p:cNvPr id="4" name="Slide Number Placeholder 3"/>
          <p:cNvSpPr>
            <a:spLocks noGrp="1"/>
          </p:cNvSpPr>
          <p:nvPr>
            <p:ph type="sldNum" sz="quarter" idx="11"/>
          </p:nvPr>
        </p:nvSpPr>
        <p:spPr/>
        <p:txBody>
          <a:bodyPr/>
          <a:lstStyle/>
          <a:p>
            <a:fld id="{43051941-4126-4597-8895-D29A2A3BA6C5}" type="slidenum">
              <a:rPr lang="en-US" smtClean="0"/>
              <a:pPr/>
              <a:t>18</a:t>
            </a:fld>
            <a:endParaRPr lang="en-US" dirty="0"/>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85800" y="1203960"/>
            <a:ext cx="8077200" cy="565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21183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Footer Placeholder 2"/>
          <p:cNvSpPr>
            <a:spLocks noGrp="1"/>
          </p:cNvSpPr>
          <p:nvPr>
            <p:ph type="ftr" sz="quarter" idx="10"/>
          </p:nvPr>
        </p:nvSpPr>
        <p:spPr/>
        <p:txBody>
          <a:bodyPr/>
          <a:lstStyle/>
          <a:p>
            <a:pPr>
              <a:spcBef>
                <a:spcPts val="300"/>
              </a:spcBef>
            </a:pPr>
            <a:r>
              <a:rPr lang="en-US" b="1" smtClean="0"/>
              <a:t>California Community Colleges – Chancellor’s Office  | 112 Colleges  |  72 Districts  |  2.6 Million Students</a:t>
            </a:r>
            <a:endParaRPr lang="en-US" dirty="0"/>
          </a:p>
        </p:txBody>
      </p:sp>
      <p:sp>
        <p:nvSpPr>
          <p:cNvPr id="4" name="Slide Number Placeholder 3"/>
          <p:cNvSpPr>
            <a:spLocks noGrp="1"/>
          </p:cNvSpPr>
          <p:nvPr>
            <p:ph type="sldNum" sz="quarter" idx="11"/>
          </p:nvPr>
        </p:nvSpPr>
        <p:spPr/>
        <p:txBody>
          <a:bodyPr/>
          <a:lstStyle/>
          <a:p>
            <a:fld id="{43051941-4126-4597-8895-D29A2A3BA6C5}" type="slidenum">
              <a:rPr lang="en-US" smtClean="0"/>
              <a:pPr/>
              <a:t>19</a:t>
            </a:fld>
            <a:endParaRPr lang="en-US" dirty="0"/>
          </a:p>
        </p:txBody>
      </p:sp>
      <p:sp>
        <p:nvSpPr>
          <p:cNvPr id="5" name="TextBox 4"/>
          <p:cNvSpPr txBox="1"/>
          <p:nvPr/>
        </p:nvSpPr>
        <p:spPr>
          <a:xfrm>
            <a:off x="2286000" y="2133600"/>
            <a:ext cx="4856779" cy="2462213"/>
          </a:xfrm>
          <a:prstGeom prst="rect">
            <a:avLst/>
          </a:prstGeom>
          <a:noFill/>
        </p:spPr>
        <p:txBody>
          <a:bodyPr wrap="none" rtlCol="0">
            <a:spAutoFit/>
          </a:bodyPr>
          <a:lstStyle/>
          <a:p>
            <a:r>
              <a:rPr lang="en-US" sz="2800" b="1" dirty="0" smtClean="0"/>
              <a:t>Give us feedback:</a:t>
            </a:r>
          </a:p>
          <a:p>
            <a:pPr marL="457200" indent="-457200">
              <a:lnSpc>
                <a:spcPct val="150000"/>
              </a:lnSpc>
              <a:buFont typeface="Courier New" pitchFamily="49" charset="0"/>
              <a:buChar char="o"/>
            </a:pPr>
            <a:r>
              <a:rPr lang="en-US" sz="2800" dirty="0" smtClean="0"/>
              <a:t>doingwhatmatters.cccco.edu</a:t>
            </a:r>
          </a:p>
          <a:p>
            <a:pPr marL="457200" indent="-457200">
              <a:lnSpc>
                <a:spcPct val="150000"/>
              </a:lnSpc>
              <a:buFont typeface="Courier New" pitchFamily="49" charset="0"/>
              <a:buChar char="o"/>
            </a:pPr>
            <a:r>
              <a:rPr lang="en-US" sz="2800" dirty="0" err="1" smtClean="0"/>
              <a:t>Twittter</a:t>
            </a:r>
            <a:r>
              <a:rPr lang="en-US" sz="2800" dirty="0"/>
              <a:t> </a:t>
            </a:r>
            <a:r>
              <a:rPr lang="en-US" sz="2800" dirty="0" smtClean="0"/>
              <a:t>@</a:t>
            </a:r>
            <a:r>
              <a:rPr lang="en-US" sz="2800" dirty="0" err="1" smtClean="0"/>
              <a:t>WorkforceVan</a:t>
            </a:r>
            <a:endParaRPr lang="en-US" sz="2800" dirty="0" smtClean="0"/>
          </a:p>
          <a:p>
            <a:pPr marL="457200" indent="-457200">
              <a:lnSpc>
                <a:spcPct val="150000"/>
              </a:lnSpc>
              <a:buFont typeface="Courier New" pitchFamily="49" charset="0"/>
              <a:buChar char="o"/>
            </a:pPr>
            <a:r>
              <a:rPr lang="en-US" sz="2800" dirty="0" smtClean="0"/>
              <a:t>vtquinlivan@cccco.edu</a:t>
            </a:r>
            <a:endParaRPr lang="en-US" sz="2800" dirty="0"/>
          </a:p>
        </p:txBody>
      </p:sp>
    </p:spTree>
    <p:extLst>
      <p:ext uri="{BB962C8B-B14F-4D97-AF65-F5344CB8AC3E}">
        <p14:creationId xmlns:p14="http://schemas.microsoft.com/office/powerpoint/2010/main" val="34008437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5181600" y="1600200"/>
            <a:ext cx="3505200" cy="4525963"/>
          </a:xfrm>
        </p:spPr>
        <p:txBody>
          <a:bodyPr/>
          <a:lstStyle/>
          <a:p>
            <a:pPr marL="0" indent="0" algn="ctr">
              <a:buNone/>
            </a:pPr>
            <a:r>
              <a:rPr lang="en-US" b="1" u="sng" dirty="0" smtClean="0"/>
              <a:t>Collective need</a:t>
            </a:r>
          </a:p>
          <a:p>
            <a:pPr>
              <a:spcAft>
                <a:spcPts val="600"/>
              </a:spcAft>
            </a:pPr>
            <a:r>
              <a:rPr lang="en-US" sz="2500" dirty="0" smtClean="0"/>
              <a:t>Unemployment rate</a:t>
            </a:r>
          </a:p>
          <a:p>
            <a:pPr>
              <a:spcAft>
                <a:spcPts val="600"/>
              </a:spcAft>
            </a:pPr>
            <a:r>
              <a:rPr lang="en-US" sz="2500" dirty="0" smtClean="0"/>
              <a:t>2M+ out of work, many 6 months or more</a:t>
            </a:r>
          </a:p>
          <a:p>
            <a:pPr>
              <a:spcAft>
                <a:spcPts val="600"/>
              </a:spcAft>
            </a:pPr>
            <a:r>
              <a:rPr lang="en-US" sz="2500" dirty="0" smtClean="0"/>
              <a:t>67% voters focused on jobs and economy</a:t>
            </a:r>
          </a:p>
          <a:p>
            <a:pPr>
              <a:spcAft>
                <a:spcPts val="600"/>
              </a:spcAft>
            </a:pPr>
            <a:r>
              <a:rPr lang="en-US" sz="2500" dirty="0" smtClean="0"/>
              <a:t>Outcry for skilled workforce by sectors</a:t>
            </a:r>
            <a:endParaRPr lang="en-US" sz="2500" dirty="0"/>
          </a:p>
        </p:txBody>
      </p:sp>
      <p:sp>
        <p:nvSpPr>
          <p:cNvPr id="9" name="Slide Number Placeholder 3"/>
          <p:cNvSpPr txBox="1">
            <a:spLocks/>
          </p:cNvSpPr>
          <p:nvPr/>
        </p:nvSpPr>
        <p:spPr>
          <a:xfrm>
            <a:off x="8762999" y="6629400"/>
            <a:ext cx="381001"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 name="Footer Placeholder 5"/>
          <p:cNvSpPr>
            <a:spLocks noGrp="1"/>
          </p:cNvSpPr>
          <p:nvPr/>
        </p:nvSpPr>
        <p:spPr>
          <a:xfrm>
            <a:off x="0" y="6487501"/>
            <a:ext cx="91440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rgbClr val="DCE2E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smtClean="0"/>
              <a:t>California Community Colleges  –  Chancellor’s Office  | 112 Colleges  |  72 Districts  |  2.6 Million Students</a:t>
            </a:r>
            <a:endParaRPr lang="en-US" sz="1000" dirty="0"/>
          </a:p>
        </p:txBody>
      </p:sp>
      <p:sp>
        <p:nvSpPr>
          <p:cNvPr id="7" name="Title 1"/>
          <p:cNvSpPr>
            <a:spLocks noGrp="1"/>
          </p:cNvSpPr>
          <p:nvPr>
            <p:ph type="title"/>
          </p:nvPr>
        </p:nvSpPr>
        <p:spPr>
          <a:xfrm>
            <a:off x="1225488" y="49398"/>
            <a:ext cx="7842312" cy="963259"/>
          </a:xfrm>
        </p:spPr>
        <p:txBody>
          <a:bodyPr>
            <a:normAutofit/>
          </a:bodyPr>
          <a:lstStyle/>
          <a:p>
            <a:r>
              <a:rPr lang="en-US" dirty="0" smtClean="0"/>
              <a:t>The call to action</a:t>
            </a:r>
            <a:endParaRPr lang="en-US" dirty="0"/>
          </a:p>
        </p:txBody>
      </p:sp>
      <p:pic>
        <p:nvPicPr>
          <p:cNvPr id="8" name="Picture 3"/>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8200" y="1371600"/>
            <a:ext cx="3948832"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829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200"/>
                                        <p:tgtEl>
                                          <p:spTgt spid="6">
                                            <p:txEl>
                                              <p:pRg st="0" end="0"/>
                                            </p:txEl>
                                          </p:spTgt>
                                        </p:tgtEl>
                                      </p:cBhvr>
                                    </p:animEffect>
                                  </p:childTnLst>
                                </p:cTn>
                              </p:par>
                            </p:childTnLst>
                          </p:cTn>
                        </p:par>
                        <p:par>
                          <p:cTn id="8" fill="hold">
                            <p:stCondLst>
                              <p:cond delay="1200"/>
                            </p:stCondLst>
                            <p:childTnLst>
                              <p:par>
                                <p:cTn id="9" presetID="22" presetClass="entr" presetSubtype="1" fill="hold" grpId="0" nodeType="afterEffect">
                                  <p:stCondLst>
                                    <p:cond delay="100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up)">
                                      <p:cBhvr>
                                        <p:cTn id="11" dur="200"/>
                                        <p:tgtEl>
                                          <p:spTgt spid="6">
                                            <p:txEl>
                                              <p:pRg st="1" end="1"/>
                                            </p:txEl>
                                          </p:spTgt>
                                        </p:tgtEl>
                                      </p:cBhvr>
                                    </p:animEffect>
                                  </p:childTnLst>
                                </p:cTn>
                              </p:par>
                            </p:childTnLst>
                          </p:cTn>
                        </p:par>
                        <p:par>
                          <p:cTn id="12" fill="hold">
                            <p:stCondLst>
                              <p:cond delay="2400"/>
                            </p:stCondLst>
                            <p:childTnLst>
                              <p:par>
                                <p:cTn id="13" presetID="22" presetClass="entr" presetSubtype="1" fill="hold" grpId="0" nodeType="afterEffect">
                                  <p:stCondLst>
                                    <p:cond delay="100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up)">
                                      <p:cBhvr>
                                        <p:cTn id="15" dur="200"/>
                                        <p:tgtEl>
                                          <p:spTgt spid="6">
                                            <p:txEl>
                                              <p:pRg st="2" end="2"/>
                                            </p:txEl>
                                          </p:spTgt>
                                        </p:tgtEl>
                                      </p:cBhvr>
                                    </p:animEffect>
                                  </p:childTnLst>
                                </p:cTn>
                              </p:par>
                            </p:childTnLst>
                          </p:cTn>
                        </p:par>
                        <p:par>
                          <p:cTn id="16" fill="hold">
                            <p:stCondLst>
                              <p:cond delay="3600"/>
                            </p:stCondLst>
                            <p:childTnLst>
                              <p:par>
                                <p:cTn id="17" presetID="22" presetClass="entr" presetSubtype="1" fill="hold" grpId="0" nodeType="afterEffect">
                                  <p:stCondLst>
                                    <p:cond delay="100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up)">
                                      <p:cBhvr>
                                        <p:cTn id="19" dur="200"/>
                                        <p:tgtEl>
                                          <p:spTgt spid="6">
                                            <p:txEl>
                                              <p:pRg st="3" end="3"/>
                                            </p:txEl>
                                          </p:spTgt>
                                        </p:tgtEl>
                                      </p:cBhvr>
                                    </p:animEffect>
                                  </p:childTnLst>
                                </p:cTn>
                              </p:par>
                            </p:childTnLst>
                          </p:cTn>
                        </p:par>
                        <p:par>
                          <p:cTn id="20" fill="hold">
                            <p:stCondLst>
                              <p:cond delay="4800"/>
                            </p:stCondLst>
                            <p:childTnLst>
                              <p:par>
                                <p:cTn id="21" presetID="22" presetClass="entr" presetSubtype="1" fill="hold" grpId="0" nodeType="afterEffect">
                                  <p:stCondLst>
                                    <p:cond delay="100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up)">
                                      <p:cBhvr>
                                        <p:cTn id="23" dur="2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dvAuto="100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19400"/>
            <a:ext cx="7842312" cy="963259"/>
          </a:xfrm>
        </p:spPr>
        <p:txBody>
          <a:bodyPr/>
          <a:lstStyle/>
          <a:p>
            <a:r>
              <a:rPr lang="en-US" dirty="0" smtClean="0"/>
              <a:t>APPENDIX</a:t>
            </a:r>
            <a:endParaRPr lang="en-US" dirty="0"/>
          </a:p>
        </p:txBody>
      </p:sp>
      <p:sp>
        <p:nvSpPr>
          <p:cNvPr id="3" name="Footer Placeholder 2"/>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Tree>
    <p:extLst>
      <p:ext uri="{BB962C8B-B14F-4D97-AF65-F5344CB8AC3E}">
        <p14:creationId xmlns:p14="http://schemas.microsoft.com/office/powerpoint/2010/main" val="6432425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314" y="76200"/>
            <a:ext cx="7842312" cy="963259"/>
          </a:xfrm>
        </p:spPr>
        <p:txBody>
          <a:bodyPr>
            <a:noAutofit/>
          </a:bodyPr>
          <a:lstStyle/>
          <a:p>
            <a:r>
              <a:rPr lang="en-US" dirty="0" smtClean="0"/>
              <a:t>TREND:  California’s </a:t>
            </a:r>
            <a:r>
              <a:rPr lang="en-US" dirty="0"/>
              <a:t>r</a:t>
            </a:r>
            <a:r>
              <a:rPr lang="en-US" dirty="0" smtClean="0"/>
              <a:t>egions say…</a:t>
            </a:r>
            <a:br>
              <a:rPr lang="en-US" dirty="0" smtClean="0"/>
            </a:br>
            <a:r>
              <a:rPr lang="en-US" dirty="0" smtClean="0"/>
              <a:t>Train for sectors.  Expand CTE.</a:t>
            </a:r>
            <a:endParaRPr lang="en-US" dirty="0"/>
          </a:p>
        </p:txBody>
      </p:sp>
      <p:sp>
        <p:nvSpPr>
          <p:cNvPr id="4" name="Footer Placeholder 3"/>
          <p:cNvSpPr>
            <a:spLocks noGrp="1"/>
          </p:cNvSpPr>
          <p:nvPr>
            <p:ph type="ftr" sz="quarter" idx="11"/>
          </p:nvPr>
        </p:nvSpPr>
        <p:spPr/>
        <p:txBody>
          <a:bodyPr/>
          <a:lstStyle/>
          <a:p>
            <a:r>
              <a:rPr lang="en-US" sz="1000" dirty="0" smtClean="0"/>
              <a:t>California Community Colleges  – Chancellor’s Office  | 112 Colleges  |  72 Districts  |  2.6 Million Students</a:t>
            </a:r>
            <a:endParaRPr lang="en-US" sz="1000" dirty="0"/>
          </a:p>
        </p:txBody>
      </p:sp>
      <p:sp>
        <p:nvSpPr>
          <p:cNvPr id="5" name="Slide Number Placeholder 4"/>
          <p:cNvSpPr>
            <a:spLocks noGrp="1"/>
          </p:cNvSpPr>
          <p:nvPr>
            <p:ph type="sldNum" sz="quarter" idx="12"/>
          </p:nvPr>
        </p:nvSpPr>
        <p:spPr/>
        <p:txBody>
          <a:bodyPr/>
          <a:lstStyle/>
          <a:p>
            <a:fld id="{43051941-4126-4597-8895-D29A2A3BA6C5}" type="slidenum">
              <a:rPr lang="en-US" smtClean="0"/>
              <a:pPr/>
              <a:t>21</a:t>
            </a:fld>
            <a:endParaRPr lang="en-US" dirty="0"/>
          </a:p>
        </p:txBody>
      </p:sp>
      <p:pic>
        <p:nvPicPr>
          <p:cNvPr id="8" name="Content Placeholder 7"/>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1142999" y="1184563"/>
            <a:ext cx="6745044" cy="5212080"/>
          </a:xfrm>
        </p:spPr>
      </p:pic>
      <p:sp>
        <p:nvSpPr>
          <p:cNvPr id="3" name="Right Arrow 2"/>
          <p:cNvSpPr/>
          <p:nvPr/>
        </p:nvSpPr>
        <p:spPr>
          <a:xfrm>
            <a:off x="685800" y="2362200"/>
            <a:ext cx="1752600" cy="15240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685800" y="3200400"/>
            <a:ext cx="1045028" cy="15240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68837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5101" y="85379"/>
            <a:ext cx="7842312" cy="963259"/>
          </a:xfrm>
        </p:spPr>
        <p:txBody>
          <a:bodyPr>
            <a:normAutofit/>
          </a:bodyPr>
          <a:lstStyle/>
          <a:p>
            <a:r>
              <a:rPr lang="en-US" dirty="0" smtClean="0"/>
              <a:t>Is our system trending the right way?</a:t>
            </a:r>
            <a:endParaRPr lang="en-US" dirty="0"/>
          </a:p>
        </p:txBody>
      </p:sp>
      <p:sp>
        <p:nvSpPr>
          <p:cNvPr id="4" name="Footer Placeholder 3"/>
          <p:cNvSpPr>
            <a:spLocks noGrp="1"/>
          </p:cNvSpPr>
          <p:nvPr>
            <p:ph type="ftr" sz="quarter" idx="11"/>
          </p:nvPr>
        </p:nvSpPr>
        <p:spPr>
          <a:xfrm>
            <a:off x="0" y="6497999"/>
            <a:ext cx="9144000" cy="365125"/>
          </a:xfrm>
        </p:spPr>
        <p:txBody>
          <a:bodyPr/>
          <a:lstStyle/>
          <a:p>
            <a:r>
              <a:rPr lang="en-US" sz="1000" dirty="0" smtClean="0"/>
              <a:t>California Community Colleges  – Chancellor’s Office  | 112 Colleges  |  72 Districts  |  2.6 Million Students</a:t>
            </a:r>
            <a:endParaRPr lang="en-US" sz="1000" dirty="0"/>
          </a:p>
        </p:txBody>
      </p:sp>
      <p:sp>
        <p:nvSpPr>
          <p:cNvPr id="5" name="Slide Number Placeholder 4"/>
          <p:cNvSpPr>
            <a:spLocks noGrp="1"/>
          </p:cNvSpPr>
          <p:nvPr>
            <p:ph type="sldNum" sz="quarter" idx="12"/>
          </p:nvPr>
        </p:nvSpPr>
        <p:spPr/>
        <p:txBody>
          <a:bodyPr/>
          <a:lstStyle/>
          <a:p>
            <a:fld id="{43051941-4126-4597-8895-D29A2A3BA6C5}" type="slidenum">
              <a:rPr lang="en-US" smtClean="0"/>
              <a:pPr/>
              <a:t>22</a:t>
            </a:fld>
            <a:endParaRPr lang="en-US" dirty="0"/>
          </a:p>
        </p:txBody>
      </p:sp>
      <p:graphicFrame>
        <p:nvGraphicFramePr>
          <p:cNvPr id="6" name="Chart 5"/>
          <p:cNvGraphicFramePr>
            <a:graphicFrameLocks/>
          </p:cNvGraphicFramePr>
          <p:nvPr>
            <p:extLst>
              <p:ext uri="{D42A27DB-BD31-4B8C-83A1-F6EECF244321}">
                <p14:modId xmlns:p14="http://schemas.microsoft.com/office/powerpoint/2010/main" val="746496199"/>
              </p:ext>
            </p:extLst>
          </p:nvPr>
        </p:nvGraphicFramePr>
        <p:xfrm>
          <a:off x="609600" y="1371600"/>
          <a:ext cx="8103394" cy="50292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8077200" y="6248400"/>
            <a:ext cx="1010213" cy="215444"/>
          </a:xfrm>
          <a:prstGeom prst="rect">
            <a:avLst/>
          </a:prstGeom>
          <a:noFill/>
        </p:spPr>
        <p:txBody>
          <a:bodyPr wrap="none" rtlCol="0">
            <a:spAutoFit/>
          </a:bodyPr>
          <a:lstStyle/>
          <a:p>
            <a:r>
              <a:rPr lang="en-US" sz="800" dirty="0" smtClean="0"/>
              <a:t>Source:  CCCCO MIS</a:t>
            </a:r>
            <a:endParaRPr lang="en-US" sz="800" dirty="0"/>
          </a:p>
        </p:txBody>
      </p:sp>
      <p:sp>
        <p:nvSpPr>
          <p:cNvPr id="7" name="TextBox 6"/>
          <p:cNvSpPr txBox="1"/>
          <p:nvPr/>
        </p:nvSpPr>
        <p:spPr>
          <a:xfrm>
            <a:off x="3581400" y="1720333"/>
            <a:ext cx="5072222" cy="461665"/>
          </a:xfrm>
          <a:prstGeom prst="rect">
            <a:avLst/>
          </a:prstGeom>
          <a:noFill/>
        </p:spPr>
        <p:txBody>
          <a:bodyPr wrap="none" rtlCol="0">
            <a:spAutoFit/>
          </a:bodyPr>
          <a:lstStyle/>
          <a:p>
            <a:r>
              <a:rPr lang="en-US" sz="2400" dirty="0"/>
              <a:t>10 year decline in “CTE as a % of FTES”</a:t>
            </a:r>
          </a:p>
        </p:txBody>
      </p:sp>
    </p:spTree>
    <p:extLst>
      <p:ext uri="{BB962C8B-B14F-4D97-AF65-F5344CB8AC3E}">
        <p14:creationId xmlns:p14="http://schemas.microsoft.com/office/powerpoint/2010/main" val="17994575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State apportionment not proportionally being used on CTE.</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1328421671"/>
              </p:ext>
            </p:extLst>
          </p:nvPr>
        </p:nvGraphicFramePr>
        <p:xfrm>
          <a:off x="664675" y="1244521"/>
          <a:ext cx="8458200" cy="51816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8001000" y="6248400"/>
            <a:ext cx="1010213" cy="215444"/>
          </a:xfrm>
          <a:prstGeom prst="rect">
            <a:avLst/>
          </a:prstGeom>
          <a:noFill/>
        </p:spPr>
        <p:txBody>
          <a:bodyPr wrap="none" rtlCol="0">
            <a:spAutoFit/>
          </a:bodyPr>
          <a:lstStyle/>
          <a:p>
            <a:r>
              <a:rPr lang="en-US" sz="800" dirty="0" smtClean="0"/>
              <a:t>Source:  CCCCO MIS</a:t>
            </a:r>
            <a:endParaRPr lang="en-US" sz="800" dirty="0"/>
          </a:p>
        </p:txBody>
      </p:sp>
      <p:sp>
        <p:nvSpPr>
          <p:cNvPr id="4" name="TextBox 3"/>
          <p:cNvSpPr txBox="1"/>
          <p:nvPr/>
        </p:nvSpPr>
        <p:spPr>
          <a:xfrm>
            <a:off x="304800" y="3272187"/>
            <a:ext cx="474938" cy="276999"/>
          </a:xfrm>
          <a:prstGeom prst="rect">
            <a:avLst/>
          </a:prstGeom>
          <a:noFill/>
        </p:spPr>
        <p:txBody>
          <a:bodyPr wrap="none" rtlCol="0">
            <a:spAutoFit/>
          </a:bodyPr>
          <a:lstStyle/>
          <a:p>
            <a:r>
              <a:rPr lang="en-US" sz="1200" dirty="0" smtClean="0"/>
              <a:t>FTES</a:t>
            </a:r>
            <a:endParaRPr lang="en-US" sz="1200" dirty="0"/>
          </a:p>
        </p:txBody>
      </p:sp>
      <p:sp>
        <p:nvSpPr>
          <p:cNvPr id="7" name="Footer Placeholder 5"/>
          <p:cNvSpPr>
            <a:spLocks noGrp="1"/>
          </p:cNvSpPr>
          <p:nvPr/>
        </p:nvSpPr>
        <p:spPr>
          <a:xfrm>
            <a:off x="0" y="6487501"/>
            <a:ext cx="91440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rgbClr val="DCE2E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smtClean="0"/>
              <a:t>California Community Colleges  –  Chancellor’s Office  | 112 Colleges  |  72 Districts  |  2.6 Million Students</a:t>
            </a:r>
            <a:endParaRPr lang="en-US" sz="1000" dirty="0"/>
          </a:p>
        </p:txBody>
      </p:sp>
    </p:spTree>
    <p:extLst>
      <p:ext uri="{BB962C8B-B14F-4D97-AF65-F5344CB8AC3E}">
        <p14:creationId xmlns:p14="http://schemas.microsoft.com/office/powerpoint/2010/main" val="39384140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2437" y="71432"/>
            <a:ext cx="7842312" cy="963259"/>
          </a:xfrm>
        </p:spPr>
        <p:txBody>
          <a:bodyPr>
            <a:normAutofit/>
          </a:bodyPr>
          <a:lstStyle/>
          <a:p>
            <a:r>
              <a:rPr lang="en-US" dirty="0" smtClean="0"/>
              <a:t>Crosswalk between 2012-13 to 2013-14</a:t>
            </a:r>
            <a:endParaRPr lang="en-US" dirty="0"/>
          </a:p>
        </p:txBody>
      </p:sp>
      <p:sp>
        <p:nvSpPr>
          <p:cNvPr id="5" name="Slide Number Placeholder 4"/>
          <p:cNvSpPr>
            <a:spLocks noGrp="1"/>
          </p:cNvSpPr>
          <p:nvPr>
            <p:ph type="sldNum" sz="quarter" idx="12"/>
          </p:nvPr>
        </p:nvSpPr>
        <p:spPr/>
        <p:txBody>
          <a:bodyPr/>
          <a:lstStyle/>
          <a:p>
            <a:fld id="{43051941-4126-4597-8895-D29A2A3BA6C5}" type="slidenum">
              <a:rPr lang="en-US" smtClean="0"/>
              <a:pPr/>
              <a:t>24</a:t>
            </a:fld>
            <a:endParaRPr lang="en-US" dirty="0"/>
          </a:p>
        </p:txBody>
      </p:sp>
      <p:sp>
        <p:nvSpPr>
          <p:cNvPr id="6" name="Content Placeholder 3"/>
          <p:cNvSpPr txBox="1">
            <a:spLocks/>
          </p:cNvSpPr>
          <p:nvPr/>
        </p:nvSpPr>
        <p:spPr>
          <a:xfrm>
            <a:off x="247650" y="1228725"/>
            <a:ext cx="8763000" cy="509587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300" b="1" dirty="0" smtClean="0"/>
              <a:t>							Formerly, 					Formerly, </a:t>
            </a:r>
          </a:p>
          <a:p>
            <a:pPr marL="0" indent="0">
              <a:buFont typeface="Arial"/>
              <a:buNone/>
            </a:pPr>
            <a:r>
              <a:rPr lang="en-US" sz="1300" b="1" u="sng" dirty="0" smtClean="0"/>
              <a:t>2013-14 Priority Sectors </a:t>
            </a:r>
            <a:r>
              <a:rPr lang="en-US" sz="1300" b="1" dirty="0" smtClean="0"/>
              <a:t>				</a:t>
            </a:r>
            <a:r>
              <a:rPr lang="en-US" sz="1300" b="1" u="sng" dirty="0" smtClean="0"/>
              <a:t>2012-13 EWD Initiative</a:t>
            </a:r>
            <a:r>
              <a:rPr lang="en-US" sz="1300" b="1" dirty="0" smtClean="0"/>
              <a:t>			</a:t>
            </a:r>
            <a:r>
              <a:rPr lang="en-US" sz="1300" b="1" u="sng" dirty="0" smtClean="0"/>
              <a:t>2012-13 Perkins Advisory</a:t>
            </a:r>
          </a:p>
          <a:p>
            <a:pPr marL="457200" indent="-457200">
              <a:buFont typeface="+mj-lt"/>
              <a:buAutoNum type="arabicPeriod"/>
            </a:pPr>
            <a:r>
              <a:rPr lang="en-US" sz="1300" dirty="0" smtClean="0"/>
              <a:t>Health						Regional Health </a:t>
            </a:r>
            <a:r>
              <a:rPr lang="en-US" sz="1300" dirty="0" err="1" smtClean="0"/>
              <a:t>Occup</a:t>
            </a:r>
            <a:r>
              <a:rPr lang="en-US" sz="1300" dirty="0" smtClean="0"/>
              <a:t>. Res. Ctr.		Health Occupations; 												     		Family Consumer Science</a:t>
            </a:r>
            <a:r>
              <a:rPr lang="en-US" sz="500" dirty="0" smtClean="0"/>
              <a:t>	</a:t>
            </a:r>
          </a:p>
          <a:p>
            <a:pPr marL="457200" indent="-457200">
              <a:buFont typeface="+mj-lt"/>
              <a:buAutoNum type="arabicPeriod"/>
            </a:pPr>
            <a:r>
              <a:rPr lang="en-US" sz="1300" dirty="0" smtClean="0"/>
              <a:t>Advanced Manufacturing			Ctr. for Applied </a:t>
            </a:r>
            <a:r>
              <a:rPr lang="en-US" sz="1300" dirty="0" err="1" smtClean="0"/>
              <a:t>Compet</a:t>
            </a:r>
            <a:r>
              <a:rPr lang="en-US" sz="1300" dirty="0" smtClean="0"/>
              <a:t>. Technologies	Industrial Tech Education</a:t>
            </a:r>
          </a:p>
          <a:p>
            <a:pPr marL="457200" indent="-457200">
              <a:buFont typeface="+mj-lt"/>
              <a:buAutoNum type="arabicPeriod"/>
            </a:pPr>
            <a:r>
              <a:rPr lang="en-US" sz="1300" dirty="0" smtClean="0"/>
              <a:t>Advanced Transport &amp; Renewables	Adv. Transportation Tech and Energy	Industrial Tech Education</a:t>
            </a:r>
          </a:p>
          <a:p>
            <a:pPr marL="457200" indent="-457200">
              <a:buFont typeface="+mj-lt"/>
              <a:buAutoNum type="arabicPeriod"/>
            </a:pPr>
            <a:r>
              <a:rPr lang="en-US" sz="1300" dirty="0" smtClean="0"/>
              <a:t>Energy (Efficiency) &amp; Utility		Adv. Transportation Tech and Energy	Industrial Tech Education </a:t>
            </a:r>
          </a:p>
          <a:p>
            <a:pPr marL="457200" indent="-457200">
              <a:buFont typeface="+mj-lt"/>
              <a:buAutoNum type="arabicPeriod"/>
            </a:pPr>
            <a:r>
              <a:rPr lang="en-US" sz="1300" dirty="0" smtClean="0"/>
              <a:t>Information &amp; </a:t>
            </a:r>
            <a:r>
              <a:rPr lang="en-US" sz="1300" dirty="0" err="1" smtClean="0"/>
              <a:t>Comm</a:t>
            </a:r>
            <a:r>
              <a:rPr lang="en-US" sz="1300" dirty="0" smtClean="0"/>
              <a:t> Technologies	Integrated Mobile Applications		Information &amp; Comm. Tech.</a:t>
            </a:r>
          </a:p>
          <a:p>
            <a:pPr marL="457200" indent="-457200">
              <a:buFont typeface="+mj-lt"/>
              <a:buAutoNum type="arabicPeriod"/>
            </a:pPr>
            <a:r>
              <a:rPr lang="en-US" sz="1300" dirty="0" smtClean="0"/>
              <a:t>International Trade &amp; Exports		International Trade &amp; Development	--</a:t>
            </a:r>
          </a:p>
          <a:p>
            <a:pPr marL="457200" indent="-457200">
              <a:buFont typeface="+mj-lt"/>
              <a:buAutoNum type="arabicPeriod"/>
            </a:pPr>
            <a:r>
              <a:rPr lang="en-US" sz="1300" dirty="0" smtClean="0"/>
              <a:t>Small Business &amp; Tourism 		            Business &amp; Entrepreneurial </a:t>
            </a:r>
            <a:r>
              <a:rPr lang="en-US" sz="1300" dirty="0" err="1" smtClean="0"/>
              <a:t>Ctrs</a:t>
            </a:r>
            <a:r>
              <a:rPr lang="en-US" sz="1300" dirty="0" smtClean="0"/>
              <a:t>.		Business Education</a:t>
            </a:r>
          </a:p>
          <a:p>
            <a:pPr marL="457200" indent="-457200">
              <a:buFont typeface="+mj-lt"/>
              <a:buAutoNum type="arabicPeriod"/>
            </a:pPr>
            <a:r>
              <a:rPr lang="en-US" sz="1300" dirty="0" smtClean="0"/>
              <a:t>Life Sciences/Biotech			Applied Biological Technologies </a:t>
            </a:r>
            <a:r>
              <a:rPr lang="en-US" sz="1300" dirty="0" err="1" smtClean="0"/>
              <a:t>Init.</a:t>
            </a:r>
            <a:r>
              <a:rPr lang="en-US" sz="1300" dirty="0" smtClean="0"/>
              <a:t>	Health Occupations	</a:t>
            </a:r>
          </a:p>
          <a:p>
            <a:pPr marL="457200" indent="-457200">
              <a:buFont typeface="+mj-lt"/>
              <a:buAutoNum type="arabicPeriod"/>
            </a:pPr>
            <a:r>
              <a:rPr lang="en-US" sz="1300" dirty="0" smtClean="0"/>
              <a:t>Agriculture, Water &amp; Environ Tech		Environmental Training Centers		Agriculture &amp; Natural Resources</a:t>
            </a:r>
          </a:p>
          <a:p>
            <a:pPr marL="457200" indent="-457200">
              <a:buFont typeface="+mj-lt"/>
              <a:buAutoNum type="arabicPeriod"/>
            </a:pPr>
            <a:r>
              <a:rPr lang="en-US" sz="1300" dirty="0" smtClean="0"/>
              <a:t>Retail/Hospitality “Learn-and-Earn” 	Workplace Learning Resource Ctr.		Non-Traditional Training;</a:t>
            </a:r>
          </a:p>
          <a:p>
            <a:pPr marL="2171700" lvl="5" indent="0">
              <a:buFont typeface="Arial"/>
              <a:buNone/>
            </a:pPr>
            <a:r>
              <a:rPr lang="en-US" sz="1200" dirty="0" smtClean="0"/>
              <a:t>									</a:t>
            </a:r>
            <a:r>
              <a:rPr lang="en-US" sz="1300" dirty="0" smtClean="0"/>
              <a:t>Work Based Learning; </a:t>
            </a:r>
          </a:p>
          <a:p>
            <a:pPr marL="2171700" lvl="5" indent="0">
              <a:buFont typeface="Arial"/>
              <a:buNone/>
            </a:pPr>
            <a:r>
              <a:rPr lang="en-US" sz="1300" dirty="0" smtClean="0"/>
              <a:t>									Family Consumer Science</a:t>
            </a:r>
          </a:p>
          <a:p>
            <a:pPr marL="0" indent="0">
              <a:buFont typeface="Arial"/>
              <a:buNone/>
            </a:pPr>
            <a:r>
              <a:rPr lang="en-US" sz="1300" u="sng" dirty="0" smtClean="0"/>
              <a:t>2013-14 Knowledge Communities Only</a:t>
            </a:r>
          </a:p>
          <a:p>
            <a:pPr marL="457200" indent="-457200">
              <a:buFont typeface="+mj-lt"/>
              <a:buAutoNum type="arabicPeriod" startAt="11"/>
            </a:pPr>
            <a:r>
              <a:rPr lang="en-US" sz="1300" dirty="0" smtClean="0"/>
              <a:t>Education, Child </a:t>
            </a:r>
            <a:r>
              <a:rPr lang="en-US" sz="1300" dirty="0" err="1" smtClean="0"/>
              <a:t>Dvlpmt</a:t>
            </a:r>
            <a:r>
              <a:rPr lang="en-US" sz="1300" dirty="0" smtClean="0"/>
              <a:t>, Family </a:t>
            </a:r>
            <a:r>
              <a:rPr lang="en-US" sz="1300" dirty="0" err="1" smtClean="0"/>
              <a:t>Svcs</a:t>
            </a:r>
            <a:r>
              <a:rPr lang="en-US" sz="1300" dirty="0" smtClean="0"/>
              <a:t>	--						Family Consumer Science</a:t>
            </a:r>
          </a:p>
          <a:p>
            <a:pPr marL="457200" indent="-457200">
              <a:buFont typeface="+mj-lt"/>
              <a:buAutoNum type="arabicPeriod" startAt="11"/>
            </a:pPr>
            <a:r>
              <a:rPr lang="en-US" sz="1300" dirty="0" smtClean="0"/>
              <a:t>Construction Trades, </a:t>
            </a:r>
            <a:r>
              <a:rPr lang="en-US" sz="1300" dirty="0" err="1" smtClean="0"/>
              <a:t>Eng</a:t>
            </a:r>
            <a:r>
              <a:rPr lang="en-US" sz="1300" dirty="0" smtClean="0"/>
              <a:t>, Architecture	--						Industrial Consumer Science</a:t>
            </a:r>
          </a:p>
          <a:p>
            <a:pPr marL="457200" indent="-457200">
              <a:buFont typeface="+mj-lt"/>
              <a:buAutoNum type="arabicPeriod" startAt="11"/>
            </a:pPr>
            <a:r>
              <a:rPr lang="en-US" sz="1300" dirty="0" smtClean="0"/>
              <a:t>Public Safety					--						Public Safety</a:t>
            </a:r>
          </a:p>
          <a:p>
            <a:pPr marL="457200" indent="-457200">
              <a:buFont typeface="+mj-lt"/>
              <a:buAutoNum type="arabicPeriod" startAt="11"/>
            </a:pPr>
            <a:r>
              <a:rPr lang="en-US" sz="1300" dirty="0" smtClean="0"/>
              <a:t>Business Administration			--						Business Education; Real Estate</a:t>
            </a:r>
          </a:p>
          <a:p>
            <a:pPr marL="457200" indent="-457200">
              <a:buFont typeface="+mj-lt"/>
              <a:buAutoNum type="arabicPeriod" startAt="11"/>
            </a:pPr>
            <a:r>
              <a:rPr lang="en-US" sz="1300" dirty="0" smtClean="0"/>
              <a:t>Interior Design, Fashion, the Arts		--						Family Consumer Science</a:t>
            </a:r>
          </a:p>
          <a:p>
            <a:pPr marL="0" indent="0">
              <a:buNone/>
            </a:pPr>
            <a:endParaRPr lang="en-US" sz="1300" dirty="0" smtClean="0"/>
          </a:p>
          <a:p>
            <a:endParaRPr lang="en-US" sz="1300" dirty="0"/>
          </a:p>
        </p:txBody>
      </p:sp>
      <p:sp>
        <p:nvSpPr>
          <p:cNvPr id="7" name="Footer Placeholder 5"/>
          <p:cNvSpPr>
            <a:spLocks noGrp="1"/>
          </p:cNvSpPr>
          <p:nvPr/>
        </p:nvSpPr>
        <p:spPr>
          <a:xfrm>
            <a:off x="0" y="6487501"/>
            <a:ext cx="91440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rgbClr val="DCE2E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smtClean="0"/>
              <a:t>California Community Colleges  –  Chancellor’s Office  | 112 Colleges  |  72 Districts  |  2.6 Million Students</a:t>
            </a:r>
            <a:endParaRPr lang="en-US" sz="1000" dirty="0"/>
          </a:p>
        </p:txBody>
      </p:sp>
    </p:spTree>
    <p:extLst>
      <p:ext uri="{BB962C8B-B14F-4D97-AF65-F5344CB8AC3E}">
        <p14:creationId xmlns:p14="http://schemas.microsoft.com/office/powerpoint/2010/main" val="28397649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5791200" y="990600"/>
            <a:ext cx="4495800" cy="5562600"/>
          </a:xfrm>
          <a:prstGeom prst="rect">
            <a:avLst/>
          </a:prstGeom>
        </p:spPr>
        <p:txBody>
          <a:bodyPr vert="horz" lIns="91440" tIns="45720" rIns="91440" bIns="45720" rtlCol="0">
            <a:normAutofit fontScale="70000" lnSpcReduction="20000"/>
          </a:bodyPr>
          <a:lstStyle/>
          <a:p>
            <a:endParaRPr lang="en-US" sz="2000" dirty="0"/>
          </a:p>
          <a:p>
            <a:pPr marL="457200" indent="-457200">
              <a:buFont typeface="Arial" pitchFamily="34" charset="0"/>
              <a:buChar char="•"/>
            </a:pPr>
            <a:r>
              <a:rPr lang="en-US" sz="2900" dirty="0"/>
              <a:t>San Diego/Imperial</a:t>
            </a:r>
          </a:p>
          <a:p>
            <a:r>
              <a:rPr lang="en-US" sz="2900" dirty="0"/>
              <a:t>-----</a:t>
            </a:r>
          </a:p>
          <a:p>
            <a:pPr marL="457200" indent="-457200">
              <a:buFont typeface="Arial" pitchFamily="34" charset="0"/>
              <a:buChar char="•"/>
            </a:pPr>
            <a:r>
              <a:rPr lang="en-US" sz="2900" dirty="0"/>
              <a:t>Los Angeles</a:t>
            </a:r>
          </a:p>
          <a:p>
            <a:pPr marL="457200" indent="-457200">
              <a:buFont typeface="Arial" pitchFamily="34" charset="0"/>
              <a:buChar char="•"/>
            </a:pPr>
            <a:r>
              <a:rPr lang="en-US" sz="2900" dirty="0"/>
              <a:t>Orange County</a:t>
            </a:r>
          </a:p>
          <a:p>
            <a:r>
              <a:rPr lang="en-US" sz="2900" dirty="0"/>
              <a:t>-----</a:t>
            </a:r>
          </a:p>
          <a:p>
            <a:pPr marL="457200" indent="-457200">
              <a:buFont typeface="Arial" pitchFamily="34" charset="0"/>
              <a:buChar char="•"/>
            </a:pPr>
            <a:r>
              <a:rPr lang="en-US" sz="2900" dirty="0"/>
              <a:t>East Bay</a:t>
            </a:r>
          </a:p>
          <a:p>
            <a:pPr marL="457200" indent="-457200">
              <a:buFont typeface="Arial" pitchFamily="34" charset="0"/>
              <a:buChar char="•"/>
            </a:pPr>
            <a:r>
              <a:rPr lang="en-US" sz="2900" dirty="0"/>
              <a:t>North Bay</a:t>
            </a:r>
          </a:p>
          <a:p>
            <a:pPr marL="457200" indent="-457200">
              <a:buFont typeface="Arial" pitchFamily="34" charset="0"/>
              <a:buChar char="•"/>
            </a:pPr>
            <a:r>
              <a:rPr lang="en-US" sz="2900" dirty="0"/>
              <a:t>SF/Mid Peninsula</a:t>
            </a:r>
          </a:p>
          <a:p>
            <a:pPr marL="457200" indent="-457200">
              <a:buFont typeface="Arial" pitchFamily="34" charset="0"/>
              <a:buChar char="•"/>
            </a:pPr>
            <a:r>
              <a:rPr lang="en-US" sz="2900" dirty="0"/>
              <a:t>Silicon Valley</a:t>
            </a:r>
          </a:p>
          <a:p>
            <a:pPr marL="457200" indent="-457200">
              <a:buFont typeface="Arial" pitchFamily="34" charset="0"/>
              <a:buChar char="•"/>
            </a:pPr>
            <a:r>
              <a:rPr lang="en-US" sz="2900" dirty="0"/>
              <a:t>Santa </a:t>
            </a:r>
            <a:r>
              <a:rPr lang="en-US" sz="2900" dirty="0" smtClean="0"/>
              <a:t>Cruz/Monterey</a:t>
            </a:r>
            <a:endParaRPr lang="en-US" sz="2900" dirty="0"/>
          </a:p>
          <a:p>
            <a:r>
              <a:rPr lang="en-US" sz="2900" dirty="0" smtClean="0"/>
              <a:t>-----</a:t>
            </a:r>
          </a:p>
          <a:p>
            <a:pPr marL="457200" indent="-457200">
              <a:buFont typeface="Arial" pitchFamily="34" charset="0"/>
              <a:buChar char="•"/>
            </a:pPr>
            <a:r>
              <a:rPr lang="en-US" sz="2900" dirty="0" smtClean="0"/>
              <a:t>Inland </a:t>
            </a:r>
            <a:r>
              <a:rPr lang="en-US" sz="2900" dirty="0"/>
              <a:t>Empire</a:t>
            </a:r>
          </a:p>
          <a:p>
            <a:r>
              <a:rPr lang="en-US" sz="2900" dirty="0" smtClean="0"/>
              <a:t>-----</a:t>
            </a:r>
          </a:p>
          <a:p>
            <a:pPr marL="457200" indent="-457200">
              <a:buFont typeface="Arial" pitchFamily="34" charset="0"/>
              <a:buChar char="•"/>
            </a:pPr>
            <a:r>
              <a:rPr lang="en-US" sz="2900" dirty="0" smtClean="0"/>
              <a:t>Greater Sacramento</a:t>
            </a:r>
          </a:p>
          <a:p>
            <a:pPr marL="457200" indent="-457200">
              <a:buFont typeface="Arial" pitchFamily="34" charset="0"/>
              <a:buChar char="•"/>
            </a:pPr>
            <a:r>
              <a:rPr lang="en-US" sz="2900" dirty="0" smtClean="0"/>
              <a:t>Northern Inland CA</a:t>
            </a:r>
          </a:p>
          <a:p>
            <a:pPr marL="457200" indent="-457200">
              <a:buFont typeface="Arial" pitchFamily="34" charset="0"/>
              <a:buChar char="•"/>
            </a:pPr>
            <a:r>
              <a:rPr lang="en-US" sz="2900" dirty="0" smtClean="0"/>
              <a:t>Northern Coastal CA</a:t>
            </a:r>
          </a:p>
          <a:p>
            <a:r>
              <a:rPr lang="en-US" sz="2900" dirty="0" smtClean="0"/>
              <a:t>-----</a:t>
            </a:r>
          </a:p>
          <a:p>
            <a:pPr marL="457200" indent="-457200">
              <a:buFont typeface="Arial" pitchFamily="34" charset="0"/>
              <a:buChar char="•"/>
            </a:pPr>
            <a:r>
              <a:rPr lang="en-US" sz="2900" dirty="0" smtClean="0"/>
              <a:t>South Central</a:t>
            </a:r>
          </a:p>
          <a:p>
            <a:r>
              <a:rPr lang="en-US" sz="2900" dirty="0" smtClean="0"/>
              <a:t>-----</a:t>
            </a:r>
          </a:p>
          <a:p>
            <a:pPr marL="457200" indent="-457200">
              <a:buFont typeface="Arial" pitchFamily="34" charset="0"/>
              <a:buChar char="•"/>
            </a:pPr>
            <a:r>
              <a:rPr lang="en-US" sz="2900" dirty="0" smtClean="0"/>
              <a:t>Central</a:t>
            </a:r>
          </a:p>
          <a:p>
            <a:pPr marL="457200" indent="-457200">
              <a:buFont typeface="Arial" pitchFamily="34" charset="0"/>
              <a:buChar char="•"/>
            </a:pPr>
            <a:r>
              <a:rPr lang="en-US" sz="2900" dirty="0" smtClean="0"/>
              <a:t>Mother Lode</a:t>
            </a:r>
          </a:p>
        </p:txBody>
      </p:sp>
      <p:sp>
        <p:nvSpPr>
          <p:cNvPr id="8" name="Footer Placeholder 5"/>
          <p:cNvSpPr>
            <a:spLocks noGrp="1"/>
          </p:cNvSpPr>
          <p:nvPr>
            <p:ph type="ftr" sz="quarter" idx="11"/>
          </p:nvPr>
        </p:nvSpPr>
        <p:spPr>
          <a:xfrm>
            <a:off x="-19594" y="6477728"/>
            <a:ext cx="9144000" cy="365125"/>
          </a:xfrm>
        </p:spPr>
        <p:txBody>
          <a:bodyPr/>
          <a:lstStyle/>
          <a:p>
            <a:r>
              <a:rPr lang="en-US" sz="1000" dirty="0" smtClean="0"/>
              <a:t>California Community Colleges  – Chancellor’s Office  | 112 Colleges  |  72 Districts  |  2.6 Million Students</a:t>
            </a:r>
            <a:endParaRPr lang="en-US" sz="1000" dirty="0"/>
          </a:p>
        </p:txBody>
      </p:sp>
      <p:pic>
        <p:nvPicPr>
          <p:cNvPr id="5" name="Picture 4" descr="CCC_RegionalMapClean.png"/>
          <p:cNvPicPr>
            <a:picLocks noChangeAspect="1"/>
          </p:cNvPicPr>
          <p:nvPr/>
        </p:nvPicPr>
        <p:blipFill>
          <a:blip r:embed="rId3"/>
          <a:stretch>
            <a:fillRect/>
          </a:stretch>
        </p:blipFill>
        <p:spPr>
          <a:xfrm>
            <a:off x="1371600" y="1371600"/>
            <a:ext cx="4025032" cy="4724400"/>
          </a:xfrm>
          <a:prstGeom prst="rect">
            <a:avLst/>
          </a:prstGeom>
        </p:spPr>
      </p:pic>
      <p:pic>
        <p:nvPicPr>
          <p:cNvPr id="9" name="Picture 3"/>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61368" y="1371600"/>
            <a:ext cx="3948832"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a:xfrm>
            <a:off x="1225488" y="49398"/>
            <a:ext cx="7842312" cy="963259"/>
          </a:xfrm>
        </p:spPr>
        <p:txBody>
          <a:bodyPr>
            <a:normAutofit/>
          </a:bodyPr>
          <a:lstStyle/>
          <a:p>
            <a:r>
              <a:rPr lang="en-US" dirty="0" smtClean="0"/>
              <a:t>California’s reality:  many regional economies</a:t>
            </a:r>
            <a:endParaRPr lang="en-US" dirty="0"/>
          </a:p>
        </p:txBody>
      </p:sp>
    </p:spTree>
    <p:extLst>
      <p:ext uri="{BB962C8B-B14F-4D97-AF65-F5344CB8AC3E}">
        <p14:creationId xmlns:p14="http://schemas.microsoft.com/office/powerpoint/2010/main" val="442776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1000"/>
                                  </p:stCondLst>
                                  <p:childTnLst>
                                    <p:set>
                                      <p:cBhvr>
                                        <p:cTn id="11" dur="1" fill="hold">
                                          <p:stCondLst>
                                            <p:cond delay="0"/>
                                          </p:stCondLst>
                                        </p:cTn>
                                        <p:tgtEl>
                                          <p:spTgt spid="9"/>
                                        </p:tgtEl>
                                        <p:attrNameLst>
                                          <p:attrName>style.visibility</p:attrName>
                                        </p:attrNameLst>
                                      </p:cBhvr>
                                      <p:to>
                                        <p:strVal val="hidden"/>
                                      </p:to>
                                    </p:se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100"/>
                                        <p:tgtEl>
                                          <p:spTgt spid="7">
                                            <p:txEl>
                                              <p:pRg st="1" end="1"/>
                                            </p:txEl>
                                          </p:spTgt>
                                        </p:tgtEl>
                                      </p:cBhvr>
                                    </p:animEffect>
                                    <p:anim calcmode="lin" valueType="num">
                                      <p:cBhvr>
                                        <p:cTn id="16" dur="1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7" dur="1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par>
                          <p:cTn id="18" fill="hold">
                            <p:stCondLst>
                              <p:cond delay="1100"/>
                            </p:stCondLst>
                            <p:childTnLst>
                              <p:par>
                                <p:cTn id="19" presetID="42" presetClass="entr" presetSubtype="0" fill="hold" grpId="0" nodeType="after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
                                        <p:tgtEl>
                                          <p:spTgt spid="7">
                                            <p:txEl>
                                              <p:pRg st="2" end="2"/>
                                            </p:txEl>
                                          </p:spTgt>
                                        </p:tgtEl>
                                      </p:cBhvr>
                                    </p:animEffect>
                                    <p:anim calcmode="lin" valueType="num">
                                      <p:cBhvr>
                                        <p:cTn id="22" dur="1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par>
                          <p:cTn id="24" fill="hold">
                            <p:stCondLst>
                              <p:cond delay="1200"/>
                            </p:stCondLst>
                            <p:childTnLst>
                              <p:par>
                                <p:cTn id="25" presetID="42" presetClass="entr" presetSubtype="0" fill="hold" grpId="0" nodeType="after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fade">
                                      <p:cBhvr>
                                        <p:cTn id="27" dur="100"/>
                                        <p:tgtEl>
                                          <p:spTgt spid="7">
                                            <p:txEl>
                                              <p:pRg st="3" end="3"/>
                                            </p:txEl>
                                          </p:spTgt>
                                        </p:tgtEl>
                                      </p:cBhvr>
                                    </p:animEffect>
                                    <p:anim calcmode="lin" valueType="num">
                                      <p:cBhvr>
                                        <p:cTn id="28" dur="1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9" dur="1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par>
                          <p:cTn id="30" fill="hold">
                            <p:stCondLst>
                              <p:cond delay="1300"/>
                            </p:stCondLst>
                            <p:childTnLst>
                              <p:par>
                                <p:cTn id="31" presetID="42" presetClass="entr" presetSubtype="0" fill="hold" grpId="0" nodeType="after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Effect transition="in" filter="fade">
                                      <p:cBhvr>
                                        <p:cTn id="33" dur="100"/>
                                        <p:tgtEl>
                                          <p:spTgt spid="7">
                                            <p:txEl>
                                              <p:pRg st="4" end="4"/>
                                            </p:txEl>
                                          </p:spTgt>
                                        </p:tgtEl>
                                      </p:cBhvr>
                                    </p:animEffect>
                                    <p:anim calcmode="lin" valueType="num">
                                      <p:cBhvr>
                                        <p:cTn id="34" dur="1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5" dur="1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par>
                          <p:cTn id="36" fill="hold">
                            <p:stCondLst>
                              <p:cond delay="1400"/>
                            </p:stCondLst>
                            <p:childTnLst>
                              <p:par>
                                <p:cTn id="37" presetID="42" presetClass="entr" presetSubtype="0" fill="hold" grpId="0" nodeType="afterEffect">
                                  <p:stCondLst>
                                    <p:cond delay="0"/>
                                  </p:stCondLst>
                                  <p:childTnLst>
                                    <p:set>
                                      <p:cBhvr>
                                        <p:cTn id="38" dur="1" fill="hold">
                                          <p:stCondLst>
                                            <p:cond delay="0"/>
                                          </p:stCondLst>
                                        </p:cTn>
                                        <p:tgtEl>
                                          <p:spTgt spid="7">
                                            <p:txEl>
                                              <p:pRg st="5" end="5"/>
                                            </p:txEl>
                                          </p:spTgt>
                                        </p:tgtEl>
                                        <p:attrNameLst>
                                          <p:attrName>style.visibility</p:attrName>
                                        </p:attrNameLst>
                                      </p:cBhvr>
                                      <p:to>
                                        <p:strVal val="visible"/>
                                      </p:to>
                                    </p:set>
                                    <p:animEffect transition="in" filter="fade">
                                      <p:cBhvr>
                                        <p:cTn id="39" dur="100"/>
                                        <p:tgtEl>
                                          <p:spTgt spid="7">
                                            <p:txEl>
                                              <p:pRg st="5" end="5"/>
                                            </p:txEl>
                                          </p:spTgt>
                                        </p:tgtEl>
                                      </p:cBhvr>
                                    </p:animEffect>
                                    <p:anim calcmode="lin" valueType="num">
                                      <p:cBhvr>
                                        <p:cTn id="40" dur="1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1" dur="1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par>
                          <p:cTn id="42" fill="hold">
                            <p:stCondLst>
                              <p:cond delay="1500"/>
                            </p:stCondLst>
                            <p:childTnLst>
                              <p:par>
                                <p:cTn id="43" presetID="42" presetClass="entr" presetSubtype="0" fill="hold" grpId="0" nodeType="afterEffect">
                                  <p:stCondLst>
                                    <p:cond delay="0"/>
                                  </p:stCondLst>
                                  <p:childTnLst>
                                    <p:set>
                                      <p:cBhvr>
                                        <p:cTn id="44" dur="1" fill="hold">
                                          <p:stCondLst>
                                            <p:cond delay="0"/>
                                          </p:stCondLst>
                                        </p:cTn>
                                        <p:tgtEl>
                                          <p:spTgt spid="7">
                                            <p:txEl>
                                              <p:pRg st="6" end="6"/>
                                            </p:txEl>
                                          </p:spTgt>
                                        </p:tgtEl>
                                        <p:attrNameLst>
                                          <p:attrName>style.visibility</p:attrName>
                                        </p:attrNameLst>
                                      </p:cBhvr>
                                      <p:to>
                                        <p:strVal val="visible"/>
                                      </p:to>
                                    </p:set>
                                    <p:animEffect transition="in" filter="fade">
                                      <p:cBhvr>
                                        <p:cTn id="45" dur="100"/>
                                        <p:tgtEl>
                                          <p:spTgt spid="7">
                                            <p:txEl>
                                              <p:pRg st="6" end="6"/>
                                            </p:txEl>
                                          </p:spTgt>
                                        </p:tgtEl>
                                      </p:cBhvr>
                                    </p:animEffect>
                                    <p:anim calcmode="lin" valueType="num">
                                      <p:cBhvr>
                                        <p:cTn id="46" dur="1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47" dur="1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par>
                          <p:cTn id="48" fill="hold">
                            <p:stCondLst>
                              <p:cond delay="1600"/>
                            </p:stCondLst>
                            <p:childTnLst>
                              <p:par>
                                <p:cTn id="49" presetID="42" presetClass="entr" presetSubtype="0" fill="hold" grpId="0" nodeType="afterEffect">
                                  <p:stCondLst>
                                    <p:cond delay="0"/>
                                  </p:stCondLst>
                                  <p:childTnLst>
                                    <p:set>
                                      <p:cBhvr>
                                        <p:cTn id="50" dur="1" fill="hold">
                                          <p:stCondLst>
                                            <p:cond delay="0"/>
                                          </p:stCondLst>
                                        </p:cTn>
                                        <p:tgtEl>
                                          <p:spTgt spid="7">
                                            <p:txEl>
                                              <p:pRg st="7" end="7"/>
                                            </p:txEl>
                                          </p:spTgt>
                                        </p:tgtEl>
                                        <p:attrNameLst>
                                          <p:attrName>style.visibility</p:attrName>
                                        </p:attrNameLst>
                                      </p:cBhvr>
                                      <p:to>
                                        <p:strVal val="visible"/>
                                      </p:to>
                                    </p:set>
                                    <p:animEffect transition="in" filter="fade">
                                      <p:cBhvr>
                                        <p:cTn id="51" dur="100"/>
                                        <p:tgtEl>
                                          <p:spTgt spid="7">
                                            <p:txEl>
                                              <p:pRg st="7" end="7"/>
                                            </p:txEl>
                                          </p:spTgt>
                                        </p:tgtEl>
                                      </p:cBhvr>
                                    </p:animEffect>
                                    <p:anim calcmode="lin" valueType="num">
                                      <p:cBhvr>
                                        <p:cTn id="52" dur="1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53" dur="10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par>
                          <p:cTn id="54" fill="hold">
                            <p:stCondLst>
                              <p:cond delay="1700"/>
                            </p:stCondLst>
                            <p:childTnLst>
                              <p:par>
                                <p:cTn id="55" presetID="42" presetClass="entr" presetSubtype="0" fill="hold" grpId="0" nodeType="afterEffect">
                                  <p:stCondLst>
                                    <p:cond delay="0"/>
                                  </p:stCondLst>
                                  <p:childTnLst>
                                    <p:set>
                                      <p:cBhvr>
                                        <p:cTn id="56" dur="1" fill="hold">
                                          <p:stCondLst>
                                            <p:cond delay="0"/>
                                          </p:stCondLst>
                                        </p:cTn>
                                        <p:tgtEl>
                                          <p:spTgt spid="7">
                                            <p:txEl>
                                              <p:pRg st="8" end="8"/>
                                            </p:txEl>
                                          </p:spTgt>
                                        </p:tgtEl>
                                        <p:attrNameLst>
                                          <p:attrName>style.visibility</p:attrName>
                                        </p:attrNameLst>
                                      </p:cBhvr>
                                      <p:to>
                                        <p:strVal val="visible"/>
                                      </p:to>
                                    </p:set>
                                    <p:animEffect transition="in" filter="fade">
                                      <p:cBhvr>
                                        <p:cTn id="57" dur="100"/>
                                        <p:tgtEl>
                                          <p:spTgt spid="7">
                                            <p:txEl>
                                              <p:pRg st="8" end="8"/>
                                            </p:txEl>
                                          </p:spTgt>
                                        </p:tgtEl>
                                      </p:cBhvr>
                                    </p:animEffect>
                                    <p:anim calcmode="lin" valueType="num">
                                      <p:cBhvr>
                                        <p:cTn id="58" dur="1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59" dur="100" fill="hold"/>
                                        <p:tgtEl>
                                          <p:spTgt spid="7">
                                            <p:txEl>
                                              <p:pRg st="8" end="8"/>
                                            </p:txEl>
                                          </p:spTgt>
                                        </p:tgtEl>
                                        <p:attrNameLst>
                                          <p:attrName>ppt_y</p:attrName>
                                        </p:attrNameLst>
                                      </p:cBhvr>
                                      <p:tavLst>
                                        <p:tav tm="0">
                                          <p:val>
                                            <p:strVal val="#ppt_y+.1"/>
                                          </p:val>
                                        </p:tav>
                                        <p:tav tm="100000">
                                          <p:val>
                                            <p:strVal val="#ppt_y"/>
                                          </p:val>
                                        </p:tav>
                                      </p:tavLst>
                                    </p:anim>
                                  </p:childTnLst>
                                </p:cTn>
                              </p:par>
                            </p:childTnLst>
                          </p:cTn>
                        </p:par>
                        <p:par>
                          <p:cTn id="60" fill="hold">
                            <p:stCondLst>
                              <p:cond delay="1800"/>
                            </p:stCondLst>
                            <p:childTnLst>
                              <p:par>
                                <p:cTn id="61" presetID="42" presetClass="entr" presetSubtype="0" fill="hold" grpId="0" nodeType="afterEffect">
                                  <p:stCondLst>
                                    <p:cond delay="0"/>
                                  </p:stCondLst>
                                  <p:childTnLst>
                                    <p:set>
                                      <p:cBhvr>
                                        <p:cTn id="62" dur="1" fill="hold">
                                          <p:stCondLst>
                                            <p:cond delay="0"/>
                                          </p:stCondLst>
                                        </p:cTn>
                                        <p:tgtEl>
                                          <p:spTgt spid="7">
                                            <p:txEl>
                                              <p:pRg st="9" end="9"/>
                                            </p:txEl>
                                          </p:spTgt>
                                        </p:tgtEl>
                                        <p:attrNameLst>
                                          <p:attrName>style.visibility</p:attrName>
                                        </p:attrNameLst>
                                      </p:cBhvr>
                                      <p:to>
                                        <p:strVal val="visible"/>
                                      </p:to>
                                    </p:set>
                                    <p:animEffect transition="in" filter="fade">
                                      <p:cBhvr>
                                        <p:cTn id="63" dur="100"/>
                                        <p:tgtEl>
                                          <p:spTgt spid="7">
                                            <p:txEl>
                                              <p:pRg st="9" end="9"/>
                                            </p:txEl>
                                          </p:spTgt>
                                        </p:tgtEl>
                                      </p:cBhvr>
                                    </p:animEffect>
                                    <p:anim calcmode="lin" valueType="num">
                                      <p:cBhvr>
                                        <p:cTn id="64" dur="1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65" dur="100" fill="hold"/>
                                        <p:tgtEl>
                                          <p:spTgt spid="7">
                                            <p:txEl>
                                              <p:pRg st="9" end="9"/>
                                            </p:txEl>
                                          </p:spTgt>
                                        </p:tgtEl>
                                        <p:attrNameLst>
                                          <p:attrName>ppt_y</p:attrName>
                                        </p:attrNameLst>
                                      </p:cBhvr>
                                      <p:tavLst>
                                        <p:tav tm="0">
                                          <p:val>
                                            <p:strVal val="#ppt_y+.1"/>
                                          </p:val>
                                        </p:tav>
                                        <p:tav tm="100000">
                                          <p:val>
                                            <p:strVal val="#ppt_y"/>
                                          </p:val>
                                        </p:tav>
                                      </p:tavLst>
                                    </p:anim>
                                  </p:childTnLst>
                                </p:cTn>
                              </p:par>
                            </p:childTnLst>
                          </p:cTn>
                        </p:par>
                        <p:par>
                          <p:cTn id="66" fill="hold">
                            <p:stCondLst>
                              <p:cond delay="1900"/>
                            </p:stCondLst>
                            <p:childTnLst>
                              <p:par>
                                <p:cTn id="67" presetID="42" presetClass="entr" presetSubtype="0" fill="hold" grpId="0" nodeType="afterEffect">
                                  <p:stCondLst>
                                    <p:cond delay="0"/>
                                  </p:stCondLst>
                                  <p:childTnLst>
                                    <p:set>
                                      <p:cBhvr>
                                        <p:cTn id="68" dur="1" fill="hold">
                                          <p:stCondLst>
                                            <p:cond delay="0"/>
                                          </p:stCondLst>
                                        </p:cTn>
                                        <p:tgtEl>
                                          <p:spTgt spid="7">
                                            <p:txEl>
                                              <p:pRg st="10" end="10"/>
                                            </p:txEl>
                                          </p:spTgt>
                                        </p:tgtEl>
                                        <p:attrNameLst>
                                          <p:attrName>style.visibility</p:attrName>
                                        </p:attrNameLst>
                                      </p:cBhvr>
                                      <p:to>
                                        <p:strVal val="visible"/>
                                      </p:to>
                                    </p:set>
                                    <p:animEffect transition="in" filter="fade">
                                      <p:cBhvr>
                                        <p:cTn id="69" dur="100"/>
                                        <p:tgtEl>
                                          <p:spTgt spid="7">
                                            <p:txEl>
                                              <p:pRg st="10" end="10"/>
                                            </p:txEl>
                                          </p:spTgt>
                                        </p:tgtEl>
                                      </p:cBhvr>
                                    </p:animEffect>
                                    <p:anim calcmode="lin" valueType="num">
                                      <p:cBhvr>
                                        <p:cTn id="70" dur="100" fill="hold"/>
                                        <p:tgtEl>
                                          <p:spTgt spid="7">
                                            <p:txEl>
                                              <p:pRg st="10" end="10"/>
                                            </p:txEl>
                                          </p:spTgt>
                                        </p:tgtEl>
                                        <p:attrNameLst>
                                          <p:attrName>ppt_x</p:attrName>
                                        </p:attrNameLst>
                                      </p:cBhvr>
                                      <p:tavLst>
                                        <p:tav tm="0">
                                          <p:val>
                                            <p:strVal val="#ppt_x"/>
                                          </p:val>
                                        </p:tav>
                                        <p:tav tm="100000">
                                          <p:val>
                                            <p:strVal val="#ppt_x"/>
                                          </p:val>
                                        </p:tav>
                                      </p:tavLst>
                                    </p:anim>
                                    <p:anim calcmode="lin" valueType="num">
                                      <p:cBhvr>
                                        <p:cTn id="71" dur="100" fill="hold"/>
                                        <p:tgtEl>
                                          <p:spTgt spid="7">
                                            <p:txEl>
                                              <p:pRg st="10" end="10"/>
                                            </p:txEl>
                                          </p:spTgt>
                                        </p:tgtEl>
                                        <p:attrNameLst>
                                          <p:attrName>ppt_y</p:attrName>
                                        </p:attrNameLst>
                                      </p:cBhvr>
                                      <p:tavLst>
                                        <p:tav tm="0">
                                          <p:val>
                                            <p:strVal val="#ppt_y+.1"/>
                                          </p:val>
                                        </p:tav>
                                        <p:tav tm="100000">
                                          <p:val>
                                            <p:strVal val="#ppt_y"/>
                                          </p:val>
                                        </p:tav>
                                      </p:tavLst>
                                    </p:anim>
                                  </p:childTnLst>
                                </p:cTn>
                              </p:par>
                            </p:childTnLst>
                          </p:cTn>
                        </p:par>
                        <p:par>
                          <p:cTn id="72" fill="hold">
                            <p:stCondLst>
                              <p:cond delay="2000"/>
                            </p:stCondLst>
                            <p:childTnLst>
                              <p:par>
                                <p:cTn id="73" presetID="42" presetClass="entr" presetSubtype="0" fill="hold" grpId="0" nodeType="afterEffect">
                                  <p:stCondLst>
                                    <p:cond delay="0"/>
                                  </p:stCondLst>
                                  <p:childTnLst>
                                    <p:set>
                                      <p:cBhvr>
                                        <p:cTn id="74" dur="1" fill="hold">
                                          <p:stCondLst>
                                            <p:cond delay="0"/>
                                          </p:stCondLst>
                                        </p:cTn>
                                        <p:tgtEl>
                                          <p:spTgt spid="7">
                                            <p:txEl>
                                              <p:pRg st="11" end="11"/>
                                            </p:txEl>
                                          </p:spTgt>
                                        </p:tgtEl>
                                        <p:attrNameLst>
                                          <p:attrName>style.visibility</p:attrName>
                                        </p:attrNameLst>
                                      </p:cBhvr>
                                      <p:to>
                                        <p:strVal val="visible"/>
                                      </p:to>
                                    </p:set>
                                    <p:animEffect transition="in" filter="fade">
                                      <p:cBhvr>
                                        <p:cTn id="75" dur="100"/>
                                        <p:tgtEl>
                                          <p:spTgt spid="7">
                                            <p:txEl>
                                              <p:pRg st="11" end="11"/>
                                            </p:txEl>
                                          </p:spTgt>
                                        </p:tgtEl>
                                      </p:cBhvr>
                                    </p:animEffect>
                                    <p:anim calcmode="lin" valueType="num">
                                      <p:cBhvr>
                                        <p:cTn id="76" dur="100" fill="hold"/>
                                        <p:tgtEl>
                                          <p:spTgt spid="7">
                                            <p:txEl>
                                              <p:pRg st="11" end="11"/>
                                            </p:txEl>
                                          </p:spTgt>
                                        </p:tgtEl>
                                        <p:attrNameLst>
                                          <p:attrName>ppt_x</p:attrName>
                                        </p:attrNameLst>
                                      </p:cBhvr>
                                      <p:tavLst>
                                        <p:tav tm="0">
                                          <p:val>
                                            <p:strVal val="#ppt_x"/>
                                          </p:val>
                                        </p:tav>
                                        <p:tav tm="100000">
                                          <p:val>
                                            <p:strVal val="#ppt_x"/>
                                          </p:val>
                                        </p:tav>
                                      </p:tavLst>
                                    </p:anim>
                                    <p:anim calcmode="lin" valueType="num">
                                      <p:cBhvr>
                                        <p:cTn id="77" dur="100" fill="hold"/>
                                        <p:tgtEl>
                                          <p:spTgt spid="7">
                                            <p:txEl>
                                              <p:pRg st="11" end="11"/>
                                            </p:txEl>
                                          </p:spTgt>
                                        </p:tgtEl>
                                        <p:attrNameLst>
                                          <p:attrName>ppt_y</p:attrName>
                                        </p:attrNameLst>
                                      </p:cBhvr>
                                      <p:tavLst>
                                        <p:tav tm="0">
                                          <p:val>
                                            <p:strVal val="#ppt_y+.1"/>
                                          </p:val>
                                        </p:tav>
                                        <p:tav tm="100000">
                                          <p:val>
                                            <p:strVal val="#ppt_y"/>
                                          </p:val>
                                        </p:tav>
                                      </p:tavLst>
                                    </p:anim>
                                  </p:childTnLst>
                                </p:cTn>
                              </p:par>
                            </p:childTnLst>
                          </p:cTn>
                        </p:par>
                        <p:par>
                          <p:cTn id="78" fill="hold">
                            <p:stCondLst>
                              <p:cond delay="2100"/>
                            </p:stCondLst>
                            <p:childTnLst>
                              <p:par>
                                <p:cTn id="79" presetID="42" presetClass="entr" presetSubtype="0" fill="hold" grpId="0" nodeType="afterEffect">
                                  <p:stCondLst>
                                    <p:cond delay="0"/>
                                  </p:stCondLst>
                                  <p:childTnLst>
                                    <p:set>
                                      <p:cBhvr>
                                        <p:cTn id="80" dur="1" fill="hold">
                                          <p:stCondLst>
                                            <p:cond delay="0"/>
                                          </p:stCondLst>
                                        </p:cTn>
                                        <p:tgtEl>
                                          <p:spTgt spid="7">
                                            <p:txEl>
                                              <p:pRg st="12" end="12"/>
                                            </p:txEl>
                                          </p:spTgt>
                                        </p:tgtEl>
                                        <p:attrNameLst>
                                          <p:attrName>style.visibility</p:attrName>
                                        </p:attrNameLst>
                                      </p:cBhvr>
                                      <p:to>
                                        <p:strVal val="visible"/>
                                      </p:to>
                                    </p:set>
                                    <p:animEffect transition="in" filter="fade">
                                      <p:cBhvr>
                                        <p:cTn id="81" dur="100"/>
                                        <p:tgtEl>
                                          <p:spTgt spid="7">
                                            <p:txEl>
                                              <p:pRg st="12" end="12"/>
                                            </p:txEl>
                                          </p:spTgt>
                                        </p:tgtEl>
                                      </p:cBhvr>
                                    </p:animEffect>
                                    <p:anim calcmode="lin" valueType="num">
                                      <p:cBhvr>
                                        <p:cTn id="82" dur="100" fill="hold"/>
                                        <p:tgtEl>
                                          <p:spTgt spid="7">
                                            <p:txEl>
                                              <p:pRg st="12" end="12"/>
                                            </p:txEl>
                                          </p:spTgt>
                                        </p:tgtEl>
                                        <p:attrNameLst>
                                          <p:attrName>ppt_x</p:attrName>
                                        </p:attrNameLst>
                                      </p:cBhvr>
                                      <p:tavLst>
                                        <p:tav tm="0">
                                          <p:val>
                                            <p:strVal val="#ppt_x"/>
                                          </p:val>
                                        </p:tav>
                                        <p:tav tm="100000">
                                          <p:val>
                                            <p:strVal val="#ppt_x"/>
                                          </p:val>
                                        </p:tav>
                                      </p:tavLst>
                                    </p:anim>
                                    <p:anim calcmode="lin" valueType="num">
                                      <p:cBhvr>
                                        <p:cTn id="83" dur="100" fill="hold"/>
                                        <p:tgtEl>
                                          <p:spTgt spid="7">
                                            <p:txEl>
                                              <p:pRg st="12" end="12"/>
                                            </p:txEl>
                                          </p:spTgt>
                                        </p:tgtEl>
                                        <p:attrNameLst>
                                          <p:attrName>ppt_y</p:attrName>
                                        </p:attrNameLst>
                                      </p:cBhvr>
                                      <p:tavLst>
                                        <p:tav tm="0">
                                          <p:val>
                                            <p:strVal val="#ppt_y+.1"/>
                                          </p:val>
                                        </p:tav>
                                        <p:tav tm="100000">
                                          <p:val>
                                            <p:strVal val="#ppt_y"/>
                                          </p:val>
                                        </p:tav>
                                      </p:tavLst>
                                    </p:anim>
                                  </p:childTnLst>
                                </p:cTn>
                              </p:par>
                            </p:childTnLst>
                          </p:cTn>
                        </p:par>
                        <p:par>
                          <p:cTn id="84" fill="hold">
                            <p:stCondLst>
                              <p:cond delay="2200"/>
                            </p:stCondLst>
                            <p:childTnLst>
                              <p:par>
                                <p:cTn id="85" presetID="42" presetClass="entr" presetSubtype="0" fill="hold" grpId="0" nodeType="afterEffect">
                                  <p:stCondLst>
                                    <p:cond delay="0"/>
                                  </p:stCondLst>
                                  <p:childTnLst>
                                    <p:set>
                                      <p:cBhvr>
                                        <p:cTn id="86" dur="1" fill="hold">
                                          <p:stCondLst>
                                            <p:cond delay="0"/>
                                          </p:stCondLst>
                                        </p:cTn>
                                        <p:tgtEl>
                                          <p:spTgt spid="7">
                                            <p:txEl>
                                              <p:pRg st="13" end="13"/>
                                            </p:txEl>
                                          </p:spTgt>
                                        </p:tgtEl>
                                        <p:attrNameLst>
                                          <p:attrName>style.visibility</p:attrName>
                                        </p:attrNameLst>
                                      </p:cBhvr>
                                      <p:to>
                                        <p:strVal val="visible"/>
                                      </p:to>
                                    </p:set>
                                    <p:animEffect transition="in" filter="fade">
                                      <p:cBhvr>
                                        <p:cTn id="87" dur="100"/>
                                        <p:tgtEl>
                                          <p:spTgt spid="7">
                                            <p:txEl>
                                              <p:pRg st="13" end="13"/>
                                            </p:txEl>
                                          </p:spTgt>
                                        </p:tgtEl>
                                      </p:cBhvr>
                                    </p:animEffect>
                                    <p:anim calcmode="lin" valueType="num">
                                      <p:cBhvr>
                                        <p:cTn id="88" dur="100" fill="hold"/>
                                        <p:tgtEl>
                                          <p:spTgt spid="7">
                                            <p:txEl>
                                              <p:pRg st="13" end="13"/>
                                            </p:txEl>
                                          </p:spTgt>
                                        </p:tgtEl>
                                        <p:attrNameLst>
                                          <p:attrName>ppt_x</p:attrName>
                                        </p:attrNameLst>
                                      </p:cBhvr>
                                      <p:tavLst>
                                        <p:tav tm="0">
                                          <p:val>
                                            <p:strVal val="#ppt_x"/>
                                          </p:val>
                                        </p:tav>
                                        <p:tav tm="100000">
                                          <p:val>
                                            <p:strVal val="#ppt_x"/>
                                          </p:val>
                                        </p:tav>
                                      </p:tavLst>
                                    </p:anim>
                                    <p:anim calcmode="lin" valueType="num">
                                      <p:cBhvr>
                                        <p:cTn id="89" dur="100" fill="hold"/>
                                        <p:tgtEl>
                                          <p:spTgt spid="7">
                                            <p:txEl>
                                              <p:pRg st="13" end="13"/>
                                            </p:txEl>
                                          </p:spTgt>
                                        </p:tgtEl>
                                        <p:attrNameLst>
                                          <p:attrName>ppt_y</p:attrName>
                                        </p:attrNameLst>
                                      </p:cBhvr>
                                      <p:tavLst>
                                        <p:tav tm="0">
                                          <p:val>
                                            <p:strVal val="#ppt_y+.1"/>
                                          </p:val>
                                        </p:tav>
                                        <p:tav tm="100000">
                                          <p:val>
                                            <p:strVal val="#ppt_y"/>
                                          </p:val>
                                        </p:tav>
                                      </p:tavLst>
                                    </p:anim>
                                  </p:childTnLst>
                                </p:cTn>
                              </p:par>
                            </p:childTnLst>
                          </p:cTn>
                        </p:par>
                        <p:par>
                          <p:cTn id="90" fill="hold">
                            <p:stCondLst>
                              <p:cond delay="2300"/>
                            </p:stCondLst>
                            <p:childTnLst>
                              <p:par>
                                <p:cTn id="91" presetID="42" presetClass="entr" presetSubtype="0" fill="hold" grpId="0" nodeType="afterEffect">
                                  <p:stCondLst>
                                    <p:cond delay="0"/>
                                  </p:stCondLst>
                                  <p:childTnLst>
                                    <p:set>
                                      <p:cBhvr>
                                        <p:cTn id="92" dur="1" fill="hold">
                                          <p:stCondLst>
                                            <p:cond delay="0"/>
                                          </p:stCondLst>
                                        </p:cTn>
                                        <p:tgtEl>
                                          <p:spTgt spid="7">
                                            <p:txEl>
                                              <p:pRg st="14" end="14"/>
                                            </p:txEl>
                                          </p:spTgt>
                                        </p:tgtEl>
                                        <p:attrNameLst>
                                          <p:attrName>style.visibility</p:attrName>
                                        </p:attrNameLst>
                                      </p:cBhvr>
                                      <p:to>
                                        <p:strVal val="visible"/>
                                      </p:to>
                                    </p:set>
                                    <p:animEffect transition="in" filter="fade">
                                      <p:cBhvr>
                                        <p:cTn id="93" dur="100"/>
                                        <p:tgtEl>
                                          <p:spTgt spid="7">
                                            <p:txEl>
                                              <p:pRg st="14" end="14"/>
                                            </p:txEl>
                                          </p:spTgt>
                                        </p:tgtEl>
                                      </p:cBhvr>
                                    </p:animEffect>
                                    <p:anim calcmode="lin" valueType="num">
                                      <p:cBhvr>
                                        <p:cTn id="94" dur="100" fill="hold"/>
                                        <p:tgtEl>
                                          <p:spTgt spid="7">
                                            <p:txEl>
                                              <p:pRg st="14" end="14"/>
                                            </p:txEl>
                                          </p:spTgt>
                                        </p:tgtEl>
                                        <p:attrNameLst>
                                          <p:attrName>ppt_x</p:attrName>
                                        </p:attrNameLst>
                                      </p:cBhvr>
                                      <p:tavLst>
                                        <p:tav tm="0">
                                          <p:val>
                                            <p:strVal val="#ppt_x"/>
                                          </p:val>
                                        </p:tav>
                                        <p:tav tm="100000">
                                          <p:val>
                                            <p:strVal val="#ppt_x"/>
                                          </p:val>
                                        </p:tav>
                                      </p:tavLst>
                                    </p:anim>
                                    <p:anim calcmode="lin" valueType="num">
                                      <p:cBhvr>
                                        <p:cTn id="95" dur="100" fill="hold"/>
                                        <p:tgtEl>
                                          <p:spTgt spid="7">
                                            <p:txEl>
                                              <p:pRg st="14" end="14"/>
                                            </p:txEl>
                                          </p:spTgt>
                                        </p:tgtEl>
                                        <p:attrNameLst>
                                          <p:attrName>ppt_y</p:attrName>
                                        </p:attrNameLst>
                                      </p:cBhvr>
                                      <p:tavLst>
                                        <p:tav tm="0">
                                          <p:val>
                                            <p:strVal val="#ppt_y+.1"/>
                                          </p:val>
                                        </p:tav>
                                        <p:tav tm="100000">
                                          <p:val>
                                            <p:strVal val="#ppt_y"/>
                                          </p:val>
                                        </p:tav>
                                      </p:tavLst>
                                    </p:anim>
                                  </p:childTnLst>
                                </p:cTn>
                              </p:par>
                            </p:childTnLst>
                          </p:cTn>
                        </p:par>
                        <p:par>
                          <p:cTn id="96" fill="hold">
                            <p:stCondLst>
                              <p:cond delay="2400"/>
                            </p:stCondLst>
                            <p:childTnLst>
                              <p:par>
                                <p:cTn id="97" presetID="42" presetClass="entr" presetSubtype="0" fill="hold" grpId="0" nodeType="afterEffect">
                                  <p:stCondLst>
                                    <p:cond delay="0"/>
                                  </p:stCondLst>
                                  <p:childTnLst>
                                    <p:set>
                                      <p:cBhvr>
                                        <p:cTn id="98" dur="1" fill="hold">
                                          <p:stCondLst>
                                            <p:cond delay="0"/>
                                          </p:stCondLst>
                                        </p:cTn>
                                        <p:tgtEl>
                                          <p:spTgt spid="7">
                                            <p:txEl>
                                              <p:pRg st="15" end="15"/>
                                            </p:txEl>
                                          </p:spTgt>
                                        </p:tgtEl>
                                        <p:attrNameLst>
                                          <p:attrName>style.visibility</p:attrName>
                                        </p:attrNameLst>
                                      </p:cBhvr>
                                      <p:to>
                                        <p:strVal val="visible"/>
                                      </p:to>
                                    </p:set>
                                    <p:animEffect transition="in" filter="fade">
                                      <p:cBhvr>
                                        <p:cTn id="99" dur="100"/>
                                        <p:tgtEl>
                                          <p:spTgt spid="7">
                                            <p:txEl>
                                              <p:pRg st="15" end="15"/>
                                            </p:txEl>
                                          </p:spTgt>
                                        </p:tgtEl>
                                      </p:cBhvr>
                                    </p:animEffect>
                                    <p:anim calcmode="lin" valueType="num">
                                      <p:cBhvr>
                                        <p:cTn id="100" dur="100" fill="hold"/>
                                        <p:tgtEl>
                                          <p:spTgt spid="7">
                                            <p:txEl>
                                              <p:pRg st="15" end="15"/>
                                            </p:txEl>
                                          </p:spTgt>
                                        </p:tgtEl>
                                        <p:attrNameLst>
                                          <p:attrName>ppt_x</p:attrName>
                                        </p:attrNameLst>
                                      </p:cBhvr>
                                      <p:tavLst>
                                        <p:tav tm="0">
                                          <p:val>
                                            <p:strVal val="#ppt_x"/>
                                          </p:val>
                                        </p:tav>
                                        <p:tav tm="100000">
                                          <p:val>
                                            <p:strVal val="#ppt_x"/>
                                          </p:val>
                                        </p:tav>
                                      </p:tavLst>
                                    </p:anim>
                                    <p:anim calcmode="lin" valueType="num">
                                      <p:cBhvr>
                                        <p:cTn id="101" dur="100" fill="hold"/>
                                        <p:tgtEl>
                                          <p:spTgt spid="7">
                                            <p:txEl>
                                              <p:pRg st="15" end="15"/>
                                            </p:txEl>
                                          </p:spTgt>
                                        </p:tgtEl>
                                        <p:attrNameLst>
                                          <p:attrName>ppt_y</p:attrName>
                                        </p:attrNameLst>
                                      </p:cBhvr>
                                      <p:tavLst>
                                        <p:tav tm="0">
                                          <p:val>
                                            <p:strVal val="#ppt_y+.1"/>
                                          </p:val>
                                        </p:tav>
                                        <p:tav tm="100000">
                                          <p:val>
                                            <p:strVal val="#ppt_y"/>
                                          </p:val>
                                        </p:tav>
                                      </p:tavLst>
                                    </p:anim>
                                  </p:childTnLst>
                                </p:cTn>
                              </p:par>
                            </p:childTnLst>
                          </p:cTn>
                        </p:par>
                        <p:par>
                          <p:cTn id="102" fill="hold">
                            <p:stCondLst>
                              <p:cond delay="2500"/>
                            </p:stCondLst>
                            <p:childTnLst>
                              <p:par>
                                <p:cTn id="103" presetID="42" presetClass="entr" presetSubtype="0" fill="hold" grpId="0" nodeType="afterEffect">
                                  <p:stCondLst>
                                    <p:cond delay="0"/>
                                  </p:stCondLst>
                                  <p:childTnLst>
                                    <p:set>
                                      <p:cBhvr>
                                        <p:cTn id="104" dur="1" fill="hold">
                                          <p:stCondLst>
                                            <p:cond delay="0"/>
                                          </p:stCondLst>
                                        </p:cTn>
                                        <p:tgtEl>
                                          <p:spTgt spid="7">
                                            <p:txEl>
                                              <p:pRg st="16" end="16"/>
                                            </p:txEl>
                                          </p:spTgt>
                                        </p:tgtEl>
                                        <p:attrNameLst>
                                          <p:attrName>style.visibility</p:attrName>
                                        </p:attrNameLst>
                                      </p:cBhvr>
                                      <p:to>
                                        <p:strVal val="visible"/>
                                      </p:to>
                                    </p:set>
                                    <p:animEffect transition="in" filter="fade">
                                      <p:cBhvr>
                                        <p:cTn id="105" dur="100"/>
                                        <p:tgtEl>
                                          <p:spTgt spid="7">
                                            <p:txEl>
                                              <p:pRg st="16" end="16"/>
                                            </p:txEl>
                                          </p:spTgt>
                                        </p:tgtEl>
                                      </p:cBhvr>
                                    </p:animEffect>
                                    <p:anim calcmode="lin" valueType="num">
                                      <p:cBhvr>
                                        <p:cTn id="106" dur="100" fill="hold"/>
                                        <p:tgtEl>
                                          <p:spTgt spid="7">
                                            <p:txEl>
                                              <p:pRg st="16" end="16"/>
                                            </p:txEl>
                                          </p:spTgt>
                                        </p:tgtEl>
                                        <p:attrNameLst>
                                          <p:attrName>ppt_x</p:attrName>
                                        </p:attrNameLst>
                                      </p:cBhvr>
                                      <p:tavLst>
                                        <p:tav tm="0">
                                          <p:val>
                                            <p:strVal val="#ppt_x"/>
                                          </p:val>
                                        </p:tav>
                                        <p:tav tm="100000">
                                          <p:val>
                                            <p:strVal val="#ppt_x"/>
                                          </p:val>
                                        </p:tav>
                                      </p:tavLst>
                                    </p:anim>
                                    <p:anim calcmode="lin" valueType="num">
                                      <p:cBhvr>
                                        <p:cTn id="107" dur="100" fill="hold"/>
                                        <p:tgtEl>
                                          <p:spTgt spid="7">
                                            <p:txEl>
                                              <p:pRg st="16" end="16"/>
                                            </p:txEl>
                                          </p:spTgt>
                                        </p:tgtEl>
                                        <p:attrNameLst>
                                          <p:attrName>ppt_y</p:attrName>
                                        </p:attrNameLst>
                                      </p:cBhvr>
                                      <p:tavLst>
                                        <p:tav tm="0">
                                          <p:val>
                                            <p:strVal val="#ppt_y+.1"/>
                                          </p:val>
                                        </p:tav>
                                        <p:tav tm="100000">
                                          <p:val>
                                            <p:strVal val="#ppt_y"/>
                                          </p:val>
                                        </p:tav>
                                      </p:tavLst>
                                    </p:anim>
                                  </p:childTnLst>
                                </p:cTn>
                              </p:par>
                            </p:childTnLst>
                          </p:cTn>
                        </p:par>
                        <p:par>
                          <p:cTn id="108" fill="hold">
                            <p:stCondLst>
                              <p:cond delay="2600"/>
                            </p:stCondLst>
                            <p:childTnLst>
                              <p:par>
                                <p:cTn id="109" presetID="42" presetClass="entr" presetSubtype="0" fill="hold" grpId="0" nodeType="afterEffect">
                                  <p:stCondLst>
                                    <p:cond delay="0"/>
                                  </p:stCondLst>
                                  <p:childTnLst>
                                    <p:set>
                                      <p:cBhvr>
                                        <p:cTn id="110" dur="1" fill="hold">
                                          <p:stCondLst>
                                            <p:cond delay="0"/>
                                          </p:stCondLst>
                                        </p:cTn>
                                        <p:tgtEl>
                                          <p:spTgt spid="7">
                                            <p:txEl>
                                              <p:pRg st="17" end="17"/>
                                            </p:txEl>
                                          </p:spTgt>
                                        </p:tgtEl>
                                        <p:attrNameLst>
                                          <p:attrName>style.visibility</p:attrName>
                                        </p:attrNameLst>
                                      </p:cBhvr>
                                      <p:to>
                                        <p:strVal val="visible"/>
                                      </p:to>
                                    </p:set>
                                    <p:animEffect transition="in" filter="fade">
                                      <p:cBhvr>
                                        <p:cTn id="111" dur="100"/>
                                        <p:tgtEl>
                                          <p:spTgt spid="7">
                                            <p:txEl>
                                              <p:pRg st="17" end="17"/>
                                            </p:txEl>
                                          </p:spTgt>
                                        </p:tgtEl>
                                      </p:cBhvr>
                                    </p:animEffect>
                                    <p:anim calcmode="lin" valueType="num">
                                      <p:cBhvr>
                                        <p:cTn id="112" dur="100" fill="hold"/>
                                        <p:tgtEl>
                                          <p:spTgt spid="7">
                                            <p:txEl>
                                              <p:pRg st="17" end="17"/>
                                            </p:txEl>
                                          </p:spTgt>
                                        </p:tgtEl>
                                        <p:attrNameLst>
                                          <p:attrName>ppt_x</p:attrName>
                                        </p:attrNameLst>
                                      </p:cBhvr>
                                      <p:tavLst>
                                        <p:tav tm="0">
                                          <p:val>
                                            <p:strVal val="#ppt_x"/>
                                          </p:val>
                                        </p:tav>
                                        <p:tav tm="100000">
                                          <p:val>
                                            <p:strVal val="#ppt_x"/>
                                          </p:val>
                                        </p:tav>
                                      </p:tavLst>
                                    </p:anim>
                                    <p:anim calcmode="lin" valueType="num">
                                      <p:cBhvr>
                                        <p:cTn id="113" dur="100" fill="hold"/>
                                        <p:tgtEl>
                                          <p:spTgt spid="7">
                                            <p:txEl>
                                              <p:pRg st="17" end="17"/>
                                            </p:txEl>
                                          </p:spTgt>
                                        </p:tgtEl>
                                        <p:attrNameLst>
                                          <p:attrName>ppt_y</p:attrName>
                                        </p:attrNameLst>
                                      </p:cBhvr>
                                      <p:tavLst>
                                        <p:tav tm="0">
                                          <p:val>
                                            <p:strVal val="#ppt_y+.1"/>
                                          </p:val>
                                        </p:tav>
                                        <p:tav tm="100000">
                                          <p:val>
                                            <p:strVal val="#ppt_y"/>
                                          </p:val>
                                        </p:tav>
                                      </p:tavLst>
                                    </p:anim>
                                  </p:childTnLst>
                                </p:cTn>
                              </p:par>
                            </p:childTnLst>
                          </p:cTn>
                        </p:par>
                        <p:par>
                          <p:cTn id="114" fill="hold">
                            <p:stCondLst>
                              <p:cond delay="2700"/>
                            </p:stCondLst>
                            <p:childTnLst>
                              <p:par>
                                <p:cTn id="115" presetID="42" presetClass="entr" presetSubtype="0" fill="hold" grpId="0" nodeType="afterEffect">
                                  <p:stCondLst>
                                    <p:cond delay="0"/>
                                  </p:stCondLst>
                                  <p:childTnLst>
                                    <p:set>
                                      <p:cBhvr>
                                        <p:cTn id="116" dur="1" fill="hold">
                                          <p:stCondLst>
                                            <p:cond delay="0"/>
                                          </p:stCondLst>
                                        </p:cTn>
                                        <p:tgtEl>
                                          <p:spTgt spid="7">
                                            <p:txEl>
                                              <p:pRg st="18" end="18"/>
                                            </p:txEl>
                                          </p:spTgt>
                                        </p:tgtEl>
                                        <p:attrNameLst>
                                          <p:attrName>style.visibility</p:attrName>
                                        </p:attrNameLst>
                                      </p:cBhvr>
                                      <p:to>
                                        <p:strVal val="visible"/>
                                      </p:to>
                                    </p:set>
                                    <p:animEffect transition="in" filter="fade">
                                      <p:cBhvr>
                                        <p:cTn id="117" dur="100"/>
                                        <p:tgtEl>
                                          <p:spTgt spid="7">
                                            <p:txEl>
                                              <p:pRg st="18" end="18"/>
                                            </p:txEl>
                                          </p:spTgt>
                                        </p:tgtEl>
                                      </p:cBhvr>
                                    </p:animEffect>
                                    <p:anim calcmode="lin" valueType="num">
                                      <p:cBhvr>
                                        <p:cTn id="118" dur="100" fill="hold"/>
                                        <p:tgtEl>
                                          <p:spTgt spid="7">
                                            <p:txEl>
                                              <p:pRg st="18" end="18"/>
                                            </p:txEl>
                                          </p:spTgt>
                                        </p:tgtEl>
                                        <p:attrNameLst>
                                          <p:attrName>ppt_x</p:attrName>
                                        </p:attrNameLst>
                                      </p:cBhvr>
                                      <p:tavLst>
                                        <p:tav tm="0">
                                          <p:val>
                                            <p:strVal val="#ppt_x"/>
                                          </p:val>
                                        </p:tav>
                                        <p:tav tm="100000">
                                          <p:val>
                                            <p:strVal val="#ppt_x"/>
                                          </p:val>
                                        </p:tav>
                                      </p:tavLst>
                                    </p:anim>
                                    <p:anim calcmode="lin" valueType="num">
                                      <p:cBhvr>
                                        <p:cTn id="119" dur="100" fill="hold"/>
                                        <p:tgtEl>
                                          <p:spTgt spid="7">
                                            <p:txEl>
                                              <p:pRg st="18" end="18"/>
                                            </p:txEl>
                                          </p:spTgt>
                                        </p:tgtEl>
                                        <p:attrNameLst>
                                          <p:attrName>ppt_y</p:attrName>
                                        </p:attrNameLst>
                                      </p:cBhvr>
                                      <p:tavLst>
                                        <p:tav tm="0">
                                          <p:val>
                                            <p:strVal val="#ppt_y+.1"/>
                                          </p:val>
                                        </p:tav>
                                        <p:tav tm="100000">
                                          <p:val>
                                            <p:strVal val="#ppt_y"/>
                                          </p:val>
                                        </p:tav>
                                      </p:tavLst>
                                    </p:anim>
                                  </p:childTnLst>
                                </p:cTn>
                              </p:par>
                            </p:childTnLst>
                          </p:cTn>
                        </p:par>
                        <p:par>
                          <p:cTn id="120" fill="hold">
                            <p:stCondLst>
                              <p:cond delay="2800"/>
                            </p:stCondLst>
                            <p:childTnLst>
                              <p:par>
                                <p:cTn id="121" presetID="42" presetClass="entr" presetSubtype="0" fill="hold" grpId="0" nodeType="afterEffect">
                                  <p:stCondLst>
                                    <p:cond delay="0"/>
                                  </p:stCondLst>
                                  <p:childTnLst>
                                    <p:set>
                                      <p:cBhvr>
                                        <p:cTn id="122" dur="1" fill="hold">
                                          <p:stCondLst>
                                            <p:cond delay="0"/>
                                          </p:stCondLst>
                                        </p:cTn>
                                        <p:tgtEl>
                                          <p:spTgt spid="7">
                                            <p:txEl>
                                              <p:pRg st="19" end="19"/>
                                            </p:txEl>
                                          </p:spTgt>
                                        </p:tgtEl>
                                        <p:attrNameLst>
                                          <p:attrName>style.visibility</p:attrName>
                                        </p:attrNameLst>
                                      </p:cBhvr>
                                      <p:to>
                                        <p:strVal val="visible"/>
                                      </p:to>
                                    </p:set>
                                    <p:animEffect transition="in" filter="fade">
                                      <p:cBhvr>
                                        <p:cTn id="123" dur="100"/>
                                        <p:tgtEl>
                                          <p:spTgt spid="7">
                                            <p:txEl>
                                              <p:pRg st="19" end="19"/>
                                            </p:txEl>
                                          </p:spTgt>
                                        </p:tgtEl>
                                      </p:cBhvr>
                                    </p:animEffect>
                                    <p:anim calcmode="lin" valueType="num">
                                      <p:cBhvr>
                                        <p:cTn id="124" dur="100" fill="hold"/>
                                        <p:tgtEl>
                                          <p:spTgt spid="7">
                                            <p:txEl>
                                              <p:pRg st="19" end="19"/>
                                            </p:txEl>
                                          </p:spTgt>
                                        </p:tgtEl>
                                        <p:attrNameLst>
                                          <p:attrName>ppt_x</p:attrName>
                                        </p:attrNameLst>
                                      </p:cBhvr>
                                      <p:tavLst>
                                        <p:tav tm="0">
                                          <p:val>
                                            <p:strVal val="#ppt_x"/>
                                          </p:val>
                                        </p:tav>
                                        <p:tav tm="100000">
                                          <p:val>
                                            <p:strVal val="#ppt_x"/>
                                          </p:val>
                                        </p:tav>
                                      </p:tavLst>
                                    </p:anim>
                                    <p:anim calcmode="lin" valueType="num">
                                      <p:cBhvr>
                                        <p:cTn id="125" dur="100" fill="hold"/>
                                        <p:tgtEl>
                                          <p:spTgt spid="7">
                                            <p:txEl>
                                              <p:pRg st="19" end="19"/>
                                            </p:txEl>
                                          </p:spTgt>
                                        </p:tgtEl>
                                        <p:attrNameLst>
                                          <p:attrName>ppt_y</p:attrName>
                                        </p:attrNameLst>
                                      </p:cBhvr>
                                      <p:tavLst>
                                        <p:tav tm="0">
                                          <p:val>
                                            <p:strVal val="#ppt_y+.1"/>
                                          </p:val>
                                        </p:tav>
                                        <p:tav tm="100000">
                                          <p:val>
                                            <p:strVal val="#ppt_y"/>
                                          </p:val>
                                        </p:tav>
                                      </p:tavLst>
                                    </p:anim>
                                  </p:childTnLst>
                                </p:cTn>
                              </p:par>
                            </p:childTnLst>
                          </p:cTn>
                        </p:par>
                        <p:par>
                          <p:cTn id="126" fill="hold">
                            <p:stCondLst>
                              <p:cond delay="2900"/>
                            </p:stCondLst>
                            <p:childTnLst>
                              <p:par>
                                <p:cTn id="127" presetID="42" presetClass="entr" presetSubtype="0" fill="hold" grpId="0" nodeType="afterEffect">
                                  <p:stCondLst>
                                    <p:cond delay="0"/>
                                  </p:stCondLst>
                                  <p:childTnLst>
                                    <p:set>
                                      <p:cBhvr>
                                        <p:cTn id="128" dur="1" fill="hold">
                                          <p:stCondLst>
                                            <p:cond delay="0"/>
                                          </p:stCondLst>
                                        </p:cTn>
                                        <p:tgtEl>
                                          <p:spTgt spid="7">
                                            <p:txEl>
                                              <p:pRg st="20" end="20"/>
                                            </p:txEl>
                                          </p:spTgt>
                                        </p:tgtEl>
                                        <p:attrNameLst>
                                          <p:attrName>style.visibility</p:attrName>
                                        </p:attrNameLst>
                                      </p:cBhvr>
                                      <p:to>
                                        <p:strVal val="visible"/>
                                      </p:to>
                                    </p:set>
                                    <p:animEffect transition="in" filter="fade">
                                      <p:cBhvr>
                                        <p:cTn id="129" dur="100"/>
                                        <p:tgtEl>
                                          <p:spTgt spid="7">
                                            <p:txEl>
                                              <p:pRg st="20" end="20"/>
                                            </p:txEl>
                                          </p:spTgt>
                                        </p:tgtEl>
                                      </p:cBhvr>
                                    </p:animEffect>
                                    <p:anim calcmode="lin" valueType="num">
                                      <p:cBhvr>
                                        <p:cTn id="130" dur="100" fill="hold"/>
                                        <p:tgtEl>
                                          <p:spTgt spid="7">
                                            <p:txEl>
                                              <p:pRg st="20" end="20"/>
                                            </p:txEl>
                                          </p:spTgt>
                                        </p:tgtEl>
                                        <p:attrNameLst>
                                          <p:attrName>ppt_x</p:attrName>
                                        </p:attrNameLst>
                                      </p:cBhvr>
                                      <p:tavLst>
                                        <p:tav tm="0">
                                          <p:val>
                                            <p:strVal val="#ppt_x"/>
                                          </p:val>
                                        </p:tav>
                                        <p:tav tm="100000">
                                          <p:val>
                                            <p:strVal val="#ppt_x"/>
                                          </p:val>
                                        </p:tav>
                                      </p:tavLst>
                                    </p:anim>
                                    <p:anim calcmode="lin" valueType="num">
                                      <p:cBhvr>
                                        <p:cTn id="131" dur="100" fill="hold"/>
                                        <p:tgtEl>
                                          <p:spTgt spid="7">
                                            <p:txEl>
                                              <p:pRg st="20" end="20"/>
                                            </p:txEl>
                                          </p:spTgt>
                                        </p:tgtEl>
                                        <p:attrNameLst>
                                          <p:attrName>ppt_y</p:attrName>
                                        </p:attrNameLst>
                                      </p:cBhvr>
                                      <p:tavLst>
                                        <p:tav tm="0">
                                          <p:val>
                                            <p:strVal val="#ppt_y+.1"/>
                                          </p:val>
                                        </p:tav>
                                        <p:tav tm="100000">
                                          <p:val>
                                            <p:strVal val="#ppt_y"/>
                                          </p:val>
                                        </p:tav>
                                      </p:tavLst>
                                    </p:anim>
                                  </p:childTnLst>
                                </p:cTn>
                              </p:par>
                            </p:childTnLst>
                          </p:cTn>
                        </p:par>
                        <p:par>
                          <p:cTn id="132" fill="hold">
                            <p:stCondLst>
                              <p:cond delay="3000"/>
                            </p:stCondLst>
                            <p:childTnLst>
                              <p:par>
                                <p:cTn id="133" presetID="42" presetClass="entr" presetSubtype="0" fill="hold" grpId="0" nodeType="afterEffect">
                                  <p:stCondLst>
                                    <p:cond delay="0"/>
                                  </p:stCondLst>
                                  <p:childTnLst>
                                    <p:set>
                                      <p:cBhvr>
                                        <p:cTn id="134" dur="1" fill="hold">
                                          <p:stCondLst>
                                            <p:cond delay="0"/>
                                          </p:stCondLst>
                                        </p:cTn>
                                        <p:tgtEl>
                                          <p:spTgt spid="7">
                                            <p:txEl>
                                              <p:pRg st="21" end="21"/>
                                            </p:txEl>
                                          </p:spTgt>
                                        </p:tgtEl>
                                        <p:attrNameLst>
                                          <p:attrName>style.visibility</p:attrName>
                                        </p:attrNameLst>
                                      </p:cBhvr>
                                      <p:to>
                                        <p:strVal val="visible"/>
                                      </p:to>
                                    </p:set>
                                    <p:animEffect transition="in" filter="fade">
                                      <p:cBhvr>
                                        <p:cTn id="135" dur="100"/>
                                        <p:tgtEl>
                                          <p:spTgt spid="7">
                                            <p:txEl>
                                              <p:pRg st="21" end="21"/>
                                            </p:txEl>
                                          </p:spTgt>
                                        </p:tgtEl>
                                      </p:cBhvr>
                                    </p:animEffect>
                                    <p:anim calcmode="lin" valueType="num">
                                      <p:cBhvr>
                                        <p:cTn id="136" dur="100" fill="hold"/>
                                        <p:tgtEl>
                                          <p:spTgt spid="7">
                                            <p:txEl>
                                              <p:pRg st="21" end="21"/>
                                            </p:txEl>
                                          </p:spTgt>
                                        </p:tgtEl>
                                        <p:attrNameLst>
                                          <p:attrName>ppt_x</p:attrName>
                                        </p:attrNameLst>
                                      </p:cBhvr>
                                      <p:tavLst>
                                        <p:tav tm="0">
                                          <p:val>
                                            <p:strVal val="#ppt_x"/>
                                          </p:val>
                                        </p:tav>
                                        <p:tav tm="100000">
                                          <p:val>
                                            <p:strVal val="#ppt_x"/>
                                          </p:val>
                                        </p:tav>
                                      </p:tavLst>
                                    </p:anim>
                                    <p:anim calcmode="lin" valueType="num">
                                      <p:cBhvr>
                                        <p:cTn id="137" dur="100" fill="hold"/>
                                        <p:tgtEl>
                                          <p:spTgt spid="7">
                                            <p:txEl>
                                              <p:pRg st="21" end="2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CCC_RegionalMap1.png"/>
          <p:cNvPicPr>
            <a:picLocks noChangeAspect="1"/>
          </p:cNvPicPr>
          <p:nvPr/>
        </p:nvPicPr>
        <p:blipFill>
          <a:blip r:embed="rId3"/>
          <a:stretch>
            <a:fillRect/>
          </a:stretch>
        </p:blipFill>
        <p:spPr>
          <a:xfrm>
            <a:off x="786848" y="1371600"/>
            <a:ext cx="4089952" cy="4800600"/>
          </a:xfrm>
          <a:prstGeom prst="rect">
            <a:avLst/>
          </a:prstGeom>
        </p:spPr>
      </p:pic>
      <p:sp>
        <p:nvSpPr>
          <p:cNvPr id="6" name="Content Placeholder 5"/>
          <p:cNvSpPr>
            <a:spLocks noGrp="1"/>
          </p:cNvSpPr>
          <p:nvPr>
            <p:ph sz="half" idx="2"/>
          </p:nvPr>
        </p:nvSpPr>
        <p:spPr>
          <a:xfrm>
            <a:off x="5181599" y="1600200"/>
            <a:ext cx="3962401" cy="5867400"/>
          </a:xfrm>
        </p:spPr>
        <p:txBody>
          <a:bodyPr/>
          <a:lstStyle/>
          <a:p>
            <a:pPr>
              <a:spcAft>
                <a:spcPts val="600"/>
              </a:spcAft>
            </a:pPr>
            <a:r>
              <a:rPr lang="en-US" dirty="0" smtClean="0"/>
              <a:t>TARGET investments</a:t>
            </a:r>
            <a:endParaRPr lang="en-US" dirty="0"/>
          </a:p>
          <a:p>
            <a:r>
              <a:rPr lang="en-US" dirty="0" smtClean="0"/>
              <a:t>By REGION</a:t>
            </a:r>
          </a:p>
          <a:p>
            <a:r>
              <a:rPr lang="en-US" dirty="0" smtClean="0"/>
              <a:t>At SECTORS</a:t>
            </a:r>
          </a:p>
          <a:p>
            <a:pPr lvl="1"/>
            <a:r>
              <a:rPr lang="en-US" dirty="0" smtClean="0"/>
              <a:t>Priority</a:t>
            </a:r>
          </a:p>
          <a:p>
            <a:pPr lvl="1"/>
            <a:r>
              <a:rPr lang="en-US" dirty="0" smtClean="0"/>
              <a:t>Emergent</a:t>
            </a:r>
          </a:p>
        </p:txBody>
      </p:sp>
      <p:sp>
        <p:nvSpPr>
          <p:cNvPr id="9" name="Slide Number Placeholder 3"/>
          <p:cNvSpPr txBox="1">
            <a:spLocks/>
          </p:cNvSpPr>
          <p:nvPr/>
        </p:nvSpPr>
        <p:spPr>
          <a:xfrm>
            <a:off x="8762999" y="6629400"/>
            <a:ext cx="381001"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 name="Footer Placeholder 5"/>
          <p:cNvSpPr>
            <a:spLocks noGrp="1"/>
          </p:cNvSpPr>
          <p:nvPr/>
        </p:nvSpPr>
        <p:spPr>
          <a:xfrm>
            <a:off x="0" y="6487501"/>
            <a:ext cx="91440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rgbClr val="DCE2E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smtClean="0"/>
              <a:t>California Community Colleges  –  Chancellor’s Office  | 112 Colleges  |  72 Districts  |  2.6 Million Students</a:t>
            </a:r>
            <a:endParaRPr lang="en-US" sz="1000" dirty="0"/>
          </a:p>
        </p:txBody>
      </p:sp>
      <p:pic>
        <p:nvPicPr>
          <p:cNvPr id="7" name="Picture 6" descr="CCC_RegionalMap1.png"/>
          <p:cNvPicPr>
            <a:picLocks noChangeAspect="1"/>
          </p:cNvPicPr>
          <p:nvPr/>
        </p:nvPicPr>
        <p:blipFill>
          <a:blip r:embed="rId3"/>
          <a:stretch>
            <a:fillRect/>
          </a:stretch>
        </p:blipFill>
        <p:spPr>
          <a:xfrm>
            <a:off x="762000" y="1371600"/>
            <a:ext cx="4089952" cy="4800600"/>
          </a:xfrm>
          <a:prstGeom prst="rect">
            <a:avLst/>
          </a:prstGeom>
        </p:spPr>
      </p:pic>
      <p:pic>
        <p:nvPicPr>
          <p:cNvPr id="8" name="Picture 7" descr="CCC_RegionalMap2.png"/>
          <p:cNvPicPr>
            <a:picLocks noChangeAspect="1"/>
          </p:cNvPicPr>
          <p:nvPr/>
        </p:nvPicPr>
        <p:blipFill>
          <a:blip r:embed="rId4"/>
          <a:stretch>
            <a:fillRect/>
          </a:stretch>
        </p:blipFill>
        <p:spPr>
          <a:xfrm>
            <a:off x="762000" y="1371600"/>
            <a:ext cx="4089952" cy="4800600"/>
          </a:xfrm>
          <a:prstGeom prst="rect">
            <a:avLst/>
          </a:prstGeom>
        </p:spPr>
      </p:pic>
      <p:pic>
        <p:nvPicPr>
          <p:cNvPr id="11" name="Picture 10" descr="CCC_RegionalMap3.png"/>
          <p:cNvPicPr>
            <a:picLocks noChangeAspect="1"/>
          </p:cNvPicPr>
          <p:nvPr/>
        </p:nvPicPr>
        <p:blipFill>
          <a:blip r:embed="rId5"/>
          <a:stretch>
            <a:fillRect/>
          </a:stretch>
        </p:blipFill>
        <p:spPr>
          <a:xfrm>
            <a:off x="762000" y="1371600"/>
            <a:ext cx="4089952" cy="4800600"/>
          </a:xfrm>
          <a:prstGeom prst="rect">
            <a:avLst/>
          </a:prstGeom>
        </p:spPr>
      </p:pic>
      <p:pic>
        <p:nvPicPr>
          <p:cNvPr id="12" name="Picture 11" descr="CCC_RegionalMap4.png"/>
          <p:cNvPicPr>
            <a:picLocks noChangeAspect="1"/>
          </p:cNvPicPr>
          <p:nvPr/>
        </p:nvPicPr>
        <p:blipFill>
          <a:blip r:embed="rId6"/>
          <a:stretch>
            <a:fillRect/>
          </a:stretch>
        </p:blipFill>
        <p:spPr>
          <a:xfrm>
            <a:off x="762000" y="1371600"/>
            <a:ext cx="4089952" cy="4800600"/>
          </a:xfrm>
          <a:prstGeom prst="rect">
            <a:avLst/>
          </a:prstGeom>
        </p:spPr>
      </p:pic>
      <p:pic>
        <p:nvPicPr>
          <p:cNvPr id="14" name="Picture 13" descr="CCC_RegionalMap5.png"/>
          <p:cNvPicPr>
            <a:picLocks noChangeAspect="1"/>
          </p:cNvPicPr>
          <p:nvPr/>
        </p:nvPicPr>
        <p:blipFill>
          <a:blip r:embed="rId7"/>
          <a:stretch>
            <a:fillRect/>
          </a:stretch>
        </p:blipFill>
        <p:spPr>
          <a:xfrm>
            <a:off x="762000" y="1371600"/>
            <a:ext cx="4089952" cy="4800600"/>
          </a:xfrm>
          <a:prstGeom prst="rect">
            <a:avLst/>
          </a:prstGeom>
        </p:spPr>
      </p:pic>
      <p:pic>
        <p:nvPicPr>
          <p:cNvPr id="15" name="Picture 14" descr="CCC_RegionalMap6.png"/>
          <p:cNvPicPr>
            <a:picLocks noChangeAspect="1"/>
          </p:cNvPicPr>
          <p:nvPr/>
        </p:nvPicPr>
        <p:blipFill>
          <a:blip r:embed="rId8"/>
          <a:stretch>
            <a:fillRect/>
          </a:stretch>
        </p:blipFill>
        <p:spPr>
          <a:xfrm>
            <a:off x="762000" y="1371600"/>
            <a:ext cx="4089952" cy="4800600"/>
          </a:xfrm>
          <a:prstGeom prst="rect">
            <a:avLst/>
          </a:prstGeom>
        </p:spPr>
      </p:pic>
      <p:pic>
        <p:nvPicPr>
          <p:cNvPr id="16" name="Picture 15" descr="CCC_RegionalMap7.png"/>
          <p:cNvPicPr>
            <a:picLocks noChangeAspect="1"/>
          </p:cNvPicPr>
          <p:nvPr/>
        </p:nvPicPr>
        <p:blipFill>
          <a:blip r:embed="rId9"/>
          <a:stretch>
            <a:fillRect/>
          </a:stretch>
        </p:blipFill>
        <p:spPr>
          <a:xfrm>
            <a:off x="762000" y="1371600"/>
            <a:ext cx="4089952" cy="4800600"/>
          </a:xfrm>
          <a:prstGeom prst="rect">
            <a:avLst/>
          </a:prstGeom>
        </p:spPr>
      </p:pic>
      <p:pic>
        <p:nvPicPr>
          <p:cNvPr id="17" name="Picture 16" descr="CCC_RegionalMap8.png"/>
          <p:cNvPicPr>
            <a:picLocks noChangeAspect="1"/>
          </p:cNvPicPr>
          <p:nvPr/>
        </p:nvPicPr>
        <p:blipFill>
          <a:blip r:embed="rId10"/>
          <a:stretch>
            <a:fillRect/>
          </a:stretch>
        </p:blipFill>
        <p:spPr>
          <a:xfrm>
            <a:off x="762000" y="1371600"/>
            <a:ext cx="4089952" cy="4800600"/>
          </a:xfrm>
          <a:prstGeom prst="rect">
            <a:avLst/>
          </a:prstGeom>
        </p:spPr>
      </p:pic>
      <p:pic>
        <p:nvPicPr>
          <p:cNvPr id="18" name="Picture 17" descr="CCC_RegionalMap9.png"/>
          <p:cNvPicPr>
            <a:picLocks noChangeAspect="1"/>
          </p:cNvPicPr>
          <p:nvPr/>
        </p:nvPicPr>
        <p:blipFill>
          <a:blip r:embed="rId11"/>
          <a:stretch>
            <a:fillRect/>
          </a:stretch>
        </p:blipFill>
        <p:spPr>
          <a:xfrm>
            <a:off x="762000" y="1371600"/>
            <a:ext cx="4089952" cy="4800600"/>
          </a:xfrm>
          <a:prstGeom prst="rect">
            <a:avLst/>
          </a:prstGeom>
        </p:spPr>
      </p:pic>
      <p:pic>
        <p:nvPicPr>
          <p:cNvPr id="19" name="Picture 18" descr="CCC_RegionalMap10.png"/>
          <p:cNvPicPr>
            <a:picLocks noChangeAspect="1"/>
          </p:cNvPicPr>
          <p:nvPr/>
        </p:nvPicPr>
        <p:blipFill>
          <a:blip r:embed="rId12"/>
          <a:stretch>
            <a:fillRect/>
          </a:stretch>
        </p:blipFill>
        <p:spPr>
          <a:xfrm>
            <a:off x="762000" y="1371600"/>
            <a:ext cx="4089952" cy="4800600"/>
          </a:xfrm>
          <a:prstGeom prst="rect">
            <a:avLst/>
          </a:prstGeom>
        </p:spPr>
      </p:pic>
      <p:pic>
        <p:nvPicPr>
          <p:cNvPr id="20" name="Picture 19" descr="CCC_RegionalMap11.png"/>
          <p:cNvPicPr>
            <a:picLocks noChangeAspect="1"/>
          </p:cNvPicPr>
          <p:nvPr/>
        </p:nvPicPr>
        <p:blipFill>
          <a:blip r:embed="rId13"/>
          <a:stretch>
            <a:fillRect/>
          </a:stretch>
        </p:blipFill>
        <p:spPr>
          <a:xfrm>
            <a:off x="762000" y="1371600"/>
            <a:ext cx="4089952" cy="4800600"/>
          </a:xfrm>
          <a:prstGeom prst="rect">
            <a:avLst/>
          </a:prstGeom>
        </p:spPr>
      </p:pic>
      <p:pic>
        <p:nvPicPr>
          <p:cNvPr id="21" name="Picture 20" descr="CCC_RegionalMap12.png"/>
          <p:cNvPicPr>
            <a:picLocks noChangeAspect="1"/>
          </p:cNvPicPr>
          <p:nvPr/>
        </p:nvPicPr>
        <p:blipFill>
          <a:blip r:embed="rId14"/>
          <a:stretch>
            <a:fillRect/>
          </a:stretch>
        </p:blipFill>
        <p:spPr>
          <a:xfrm>
            <a:off x="762000" y="1371600"/>
            <a:ext cx="4089952" cy="4800600"/>
          </a:xfrm>
          <a:prstGeom prst="rect">
            <a:avLst/>
          </a:prstGeom>
        </p:spPr>
      </p:pic>
      <p:pic>
        <p:nvPicPr>
          <p:cNvPr id="22" name="Picture 21" descr="CCC_RegionalMap13.png"/>
          <p:cNvPicPr>
            <a:picLocks noChangeAspect="1"/>
          </p:cNvPicPr>
          <p:nvPr/>
        </p:nvPicPr>
        <p:blipFill>
          <a:blip r:embed="rId15"/>
          <a:stretch>
            <a:fillRect/>
          </a:stretch>
        </p:blipFill>
        <p:spPr>
          <a:xfrm>
            <a:off x="762000" y="1371600"/>
            <a:ext cx="4089952" cy="4800600"/>
          </a:xfrm>
          <a:prstGeom prst="rect">
            <a:avLst/>
          </a:prstGeom>
        </p:spPr>
      </p:pic>
      <p:pic>
        <p:nvPicPr>
          <p:cNvPr id="23" name="Picture 22" descr="CCC_RegionalMap14.png"/>
          <p:cNvPicPr>
            <a:picLocks noChangeAspect="1"/>
          </p:cNvPicPr>
          <p:nvPr/>
        </p:nvPicPr>
        <p:blipFill>
          <a:blip r:embed="rId16"/>
          <a:stretch>
            <a:fillRect/>
          </a:stretch>
        </p:blipFill>
        <p:spPr>
          <a:xfrm>
            <a:off x="762000" y="1371600"/>
            <a:ext cx="4089952" cy="4800600"/>
          </a:xfrm>
          <a:prstGeom prst="rect">
            <a:avLst/>
          </a:prstGeom>
        </p:spPr>
      </p:pic>
      <p:pic>
        <p:nvPicPr>
          <p:cNvPr id="24" name="Picture 23" descr="CCC_RegionalMap15.png"/>
          <p:cNvPicPr>
            <a:picLocks noChangeAspect="1"/>
          </p:cNvPicPr>
          <p:nvPr/>
        </p:nvPicPr>
        <p:blipFill>
          <a:blip r:embed="rId17"/>
          <a:stretch>
            <a:fillRect/>
          </a:stretch>
        </p:blipFill>
        <p:spPr>
          <a:xfrm>
            <a:off x="762000" y="1371600"/>
            <a:ext cx="4089952" cy="4800600"/>
          </a:xfrm>
          <a:prstGeom prst="rect">
            <a:avLst/>
          </a:prstGeom>
        </p:spPr>
      </p:pic>
      <p:sp>
        <p:nvSpPr>
          <p:cNvPr id="26" name="Title 1"/>
          <p:cNvSpPr>
            <a:spLocks noGrp="1"/>
          </p:cNvSpPr>
          <p:nvPr>
            <p:ph type="title"/>
          </p:nvPr>
        </p:nvSpPr>
        <p:spPr>
          <a:xfrm>
            <a:off x="1225488" y="49398"/>
            <a:ext cx="7842312" cy="963259"/>
          </a:xfrm>
        </p:spPr>
        <p:txBody>
          <a:bodyPr>
            <a:normAutofit/>
          </a:bodyPr>
          <a:lstStyle/>
          <a:p>
            <a:r>
              <a:rPr lang="en-US" dirty="0" smtClean="0"/>
              <a:t>WHAT IF?</a:t>
            </a:r>
            <a:endParaRPr lang="en-US" dirty="0"/>
          </a:p>
        </p:txBody>
      </p:sp>
    </p:spTree>
    <p:extLst>
      <p:ext uri="{BB962C8B-B14F-4D97-AF65-F5344CB8AC3E}">
        <p14:creationId xmlns:p14="http://schemas.microsoft.com/office/powerpoint/2010/main" val="1423505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ircle(i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ircle(in)">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ircle(in)">
                                      <p:cBhvr>
                                        <p:cTn id="17" dur="1000"/>
                                        <p:tgtEl>
                                          <p:spTgt spid="6">
                                            <p:txEl>
                                              <p:pRg st="2" end="2"/>
                                            </p:txEl>
                                          </p:spTgt>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circle(in)">
                                      <p:cBhvr>
                                        <p:cTn id="20" dur="1000"/>
                                        <p:tgtEl>
                                          <p:spTgt spid="6">
                                            <p:txEl>
                                              <p:pRg st="3" end="3"/>
                                            </p:txEl>
                                          </p:spTgt>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circle(in)">
                                      <p:cBhvr>
                                        <p:cTn id="23" dur="10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2500"/>
                            </p:stCondLst>
                            <p:childTnLst>
                              <p:par>
                                <p:cTn id="43" presetID="10"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par>
                          <p:cTn id="46" fill="hold">
                            <p:stCondLst>
                              <p:cond delay="3000"/>
                            </p:stCondLst>
                            <p:childTnLst>
                              <p:par>
                                <p:cTn id="47" presetID="10"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par>
                          <p:cTn id="54" fill="hold">
                            <p:stCondLst>
                              <p:cond delay="4000"/>
                            </p:stCondLst>
                            <p:childTnLst>
                              <p:par>
                                <p:cTn id="55" presetID="10" presetClass="entr" presetSubtype="0"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4500"/>
                            </p:stCondLst>
                            <p:childTnLst>
                              <p:par>
                                <p:cTn id="59" presetID="10" presetClass="entr" presetSubtype="0"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5000"/>
                            </p:stCondLst>
                            <p:childTnLst>
                              <p:par>
                                <p:cTn id="63" presetID="10"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5500"/>
                            </p:stCondLst>
                            <p:childTnLst>
                              <p:par>
                                <p:cTn id="67" presetID="10" presetClass="entr" presetSubtype="0"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par>
                          <p:cTn id="70" fill="hold">
                            <p:stCondLst>
                              <p:cond delay="6000"/>
                            </p:stCondLst>
                            <p:childTnLst>
                              <p:par>
                                <p:cTn id="71" presetID="10" presetClass="entr" presetSubtype="0" fill="hold"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par>
                          <p:cTn id="74" fill="hold">
                            <p:stCondLst>
                              <p:cond delay="6500"/>
                            </p:stCondLst>
                            <p:childTnLst>
                              <p:par>
                                <p:cTn id="75" presetID="10" presetClass="entr" presetSubtype="0"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childTnLst>
                                </p:cTn>
                              </p:par>
                            </p:childTnLst>
                          </p:cTn>
                        </p:par>
                        <p:par>
                          <p:cTn id="78" fill="hold">
                            <p:stCondLst>
                              <p:cond delay="7000"/>
                            </p:stCondLst>
                            <p:childTnLst>
                              <p:par>
                                <p:cTn id="79" presetID="10" presetClass="entr" presetSubtype="0"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5029200" y="1600200"/>
            <a:ext cx="4191000" cy="5486400"/>
          </a:xfrm>
        </p:spPr>
        <p:txBody>
          <a:bodyPr/>
          <a:lstStyle/>
          <a:p>
            <a:r>
              <a:rPr lang="en-US" sz="2500" dirty="0" smtClean="0"/>
              <a:t>State Chancellor’s Office workforce funds</a:t>
            </a:r>
          </a:p>
          <a:p>
            <a:pPr lvl="1"/>
            <a:r>
              <a:rPr lang="en-US" sz="2100" dirty="0" smtClean="0"/>
              <a:t>EWD</a:t>
            </a:r>
          </a:p>
          <a:p>
            <a:pPr lvl="1"/>
            <a:r>
              <a:rPr lang="en-US" sz="2100" dirty="0" smtClean="0"/>
              <a:t>SB70</a:t>
            </a:r>
          </a:p>
          <a:p>
            <a:pPr lvl="1"/>
            <a:r>
              <a:rPr lang="en-US" sz="2100" dirty="0" smtClean="0"/>
              <a:t>Perkins 1B</a:t>
            </a:r>
          </a:p>
          <a:p>
            <a:pPr marL="400050"/>
            <a:r>
              <a:rPr lang="en-US" sz="2500" dirty="0" smtClean="0"/>
              <a:t>Other resources</a:t>
            </a:r>
          </a:p>
          <a:p>
            <a:pPr marL="800100" lvl="1"/>
            <a:r>
              <a:rPr lang="en-US" sz="2100" dirty="0" smtClean="0"/>
              <a:t>Private</a:t>
            </a:r>
          </a:p>
          <a:p>
            <a:pPr marL="800100" lvl="1"/>
            <a:r>
              <a:rPr lang="en-US" sz="2100" dirty="0" smtClean="0"/>
              <a:t>Public</a:t>
            </a:r>
          </a:p>
          <a:p>
            <a:pPr marL="800100" lvl="1"/>
            <a:r>
              <a:rPr lang="en-US" sz="2100" dirty="0" smtClean="0"/>
              <a:t>Foundation</a:t>
            </a:r>
          </a:p>
          <a:p>
            <a:pPr marL="800100" lvl="1"/>
            <a:r>
              <a:rPr lang="en-US" sz="2100" dirty="0" smtClean="0"/>
              <a:t>Federal, state, regional, local</a:t>
            </a:r>
            <a:endParaRPr lang="en-US" sz="2100" dirty="0"/>
          </a:p>
          <a:p>
            <a:pPr marL="57150" indent="0">
              <a:buNone/>
            </a:pPr>
            <a:endParaRPr lang="en-US" sz="2500" i="1" dirty="0" smtClean="0"/>
          </a:p>
          <a:p>
            <a:pPr marL="800100" lvl="1"/>
            <a:endParaRPr lang="en-US" sz="2100" dirty="0" smtClean="0"/>
          </a:p>
        </p:txBody>
      </p:sp>
      <p:sp>
        <p:nvSpPr>
          <p:cNvPr id="9" name="Slide Number Placeholder 3"/>
          <p:cNvSpPr txBox="1">
            <a:spLocks/>
          </p:cNvSpPr>
          <p:nvPr/>
        </p:nvSpPr>
        <p:spPr>
          <a:xfrm>
            <a:off x="8762999" y="6629400"/>
            <a:ext cx="381001"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 name="Footer Placeholder 5"/>
          <p:cNvSpPr>
            <a:spLocks noGrp="1"/>
          </p:cNvSpPr>
          <p:nvPr/>
        </p:nvSpPr>
        <p:spPr>
          <a:xfrm>
            <a:off x="0" y="6487501"/>
            <a:ext cx="91440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rgbClr val="DCE2E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smtClean="0"/>
              <a:t>California Community Colleges  –  Chancellor’s Office  | 112 Colleges  |  72 Districts  |  2.6 Million Students</a:t>
            </a:r>
            <a:endParaRPr lang="en-US" sz="1000" dirty="0"/>
          </a:p>
        </p:txBody>
      </p:sp>
      <p:pic>
        <p:nvPicPr>
          <p:cNvPr id="5" name="Picture 4" descr="CCC_RegionalMapFADECALI.png"/>
          <p:cNvPicPr>
            <a:picLocks noChangeAspect="1"/>
          </p:cNvPicPr>
          <p:nvPr/>
        </p:nvPicPr>
        <p:blipFill>
          <a:blip r:embed="rId3"/>
          <a:stretch>
            <a:fillRect/>
          </a:stretch>
        </p:blipFill>
        <p:spPr>
          <a:xfrm>
            <a:off x="609600" y="1371600"/>
            <a:ext cx="4219792" cy="4953000"/>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170251" y="1600201"/>
            <a:ext cx="1112270" cy="1858224"/>
          </a:xfrm>
          <a:prstGeom prst="rect">
            <a:avLst/>
          </a:prstGeom>
        </p:spPr>
      </p:pic>
      <p:sp>
        <p:nvSpPr>
          <p:cNvPr id="8" name="Title 1"/>
          <p:cNvSpPr>
            <a:spLocks noGrp="1"/>
          </p:cNvSpPr>
          <p:nvPr>
            <p:ph type="title"/>
          </p:nvPr>
        </p:nvSpPr>
        <p:spPr>
          <a:xfrm>
            <a:off x="1225488" y="49398"/>
            <a:ext cx="7842312" cy="963259"/>
          </a:xfrm>
        </p:spPr>
        <p:txBody>
          <a:bodyPr>
            <a:normAutofit/>
          </a:bodyPr>
          <a:lstStyle/>
          <a:p>
            <a:r>
              <a:rPr lang="en-US" dirty="0" smtClean="0"/>
              <a:t>WHAT IF?  </a:t>
            </a:r>
            <a:r>
              <a:rPr lang="en-US" sz="3200" dirty="0" smtClean="0"/>
              <a:t>Braid funds</a:t>
            </a:r>
            <a:endParaRPr lang="en-US" dirty="0"/>
          </a:p>
        </p:txBody>
      </p:sp>
      <p:sp>
        <p:nvSpPr>
          <p:cNvPr id="2" name="TextBox 1"/>
          <p:cNvSpPr txBox="1"/>
          <p:nvPr/>
        </p:nvSpPr>
        <p:spPr>
          <a:xfrm>
            <a:off x="5109857" y="5771346"/>
            <a:ext cx="3957943" cy="477054"/>
          </a:xfrm>
          <a:prstGeom prst="rect">
            <a:avLst/>
          </a:prstGeom>
          <a:noFill/>
        </p:spPr>
        <p:txBody>
          <a:bodyPr wrap="none" rtlCol="0">
            <a:spAutoFit/>
          </a:bodyPr>
          <a:lstStyle/>
          <a:p>
            <a:r>
              <a:rPr lang="en-US" sz="2500" i="1" dirty="0" smtClean="0"/>
              <a:t>The feds are already doing it.</a:t>
            </a:r>
            <a:endParaRPr lang="en-US" sz="2500" i="1" dirty="0"/>
          </a:p>
        </p:txBody>
      </p:sp>
    </p:spTree>
    <p:extLst>
      <p:ext uri="{BB962C8B-B14F-4D97-AF65-F5344CB8AC3E}">
        <p14:creationId xmlns:p14="http://schemas.microsoft.com/office/powerpoint/2010/main" val="2364874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fade">
                                      <p:cBhvr>
                                        <p:cTn id="18" dur="500"/>
                                        <p:tgtEl>
                                          <p:spTgt spid="6">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fade">
                                      <p:cBhvr>
                                        <p:cTn id="21" dur="500"/>
                                        <p:tgtEl>
                                          <p:spTgt spid="6">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xEl>
                                              <p:pRg st="4" end="4"/>
                                            </p:txEl>
                                          </p:spTgt>
                                        </p:tgtEl>
                                        <p:attrNameLst>
                                          <p:attrName>style.visibility</p:attrName>
                                        </p:attrNameLst>
                                      </p:cBhvr>
                                      <p:to>
                                        <p:strVal val="visible"/>
                                      </p:to>
                                    </p:set>
                                    <p:animEffect transition="in" filter="fade">
                                      <p:cBhvr>
                                        <p:cTn id="26" dur="500"/>
                                        <p:tgtEl>
                                          <p:spTgt spid="6">
                                            <p:txEl>
                                              <p:pRg st="4" end="4"/>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animEffect transition="in" filter="fade">
                                      <p:cBhvr>
                                        <p:cTn id="29" dur="500"/>
                                        <p:tgtEl>
                                          <p:spTgt spid="6">
                                            <p:txEl>
                                              <p:pRg st="5" end="5"/>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fade">
                                      <p:cBhvr>
                                        <p:cTn id="32" dur="500"/>
                                        <p:tgtEl>
                                          <p:spTgt spid="6">
                                            <p:txEl>
                                              <p:pRg st="6" end="6"/>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
                                            <p:txEl>
                                              <p:pRg st="8" end="8"/>
                                            </p:txEl>
                                          </p:spTgt>
                                        </p:tgtEl>
                                        <p:attrNameLst>
                                          <p:attrName>style.visibility</p:attrName>
                                        </p:attrNameLst>
                                      </p:cBhvr>
                                      <p:to>
                                        <p:strVal val="visible"/>
                                      </p:to>
                                    </p:set>
                                    <p:animEffect transition="in" filter="fade">
                                      <p:cBhvr>
                                        <p:cTn id="38" dur="500"/>
                                        <p:tgtEl>
                                          <p:spTgt spid="6">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5" name="Content Placeholder 5"/>
          <p:cNvSpPr txBox="1">
            <a:spLocks/>
          </p:cNvSpPr>
          <p:nvPr/>
        </p:nvSpPr>
        <p:spPr>
          <a:xfrm>
            <a:off x="457200" y="1371600"/>
            <a:ext cx="4038601" cy="381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b="1" dirty="0" smtClean="0"/>
              <a:t>Thriving regions</a:t>
            </a:r>
          </a:p>
        </p:txBody>
      </p:sp>
      <p:sp>
        <p:nvSpPr>
          <p:cNvPr id="6" name="Content Placeholder 5"/>
          <p:cNvSpPr txBox="1">
            <a:spLocks/>
          </p:cNvSpPr>
          <p:nvPr/>
        </p:nvSpPr>
        <p:spPr>
          <a:xfrm>
            <a:off x="4724400" y="1382162"/>
            <a:ext cx="4038601" cy="381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b="1" dirty="0" smtClean="0"/>
              <a:t>Thriving state</a:t>
            </a:r>
          </a:p>
        </p:txBody>
      </p:sp>
      <p:pic>
        <p:nvPicPr>
          <p:cNvPr id="8" name="Picture 7" descr="CCC_RegionalMap1.png"/>
          <p:cNvPicPr>
            <a:picLocks noChangeAspect="1"/>
          </p:cNvPicPr>
          <p:nvPr/>
        </p:nvPicPr>
        <p:blipFill>
          <a:blip r:embed="rId2"/>
          <a:stretch>
            <a:fillRect/>
          </a:stretch>
        </p:blipFill>
        <p:spPr>
          <a:xfrm>
            <a:off x="4811407" y="1839362"/>
            <a:ext cx="3570593" cy="4191000"/>
          </a:xfrm>
          <a:prstGeom prst="rect">
            <a:avLst/>
          </a:prstGeom>
        </p:spPr>
      </p:pic>
      <p:pic>
        <p:nvPicPr>
          <p:cNvPr id="9" name="Picture 8" descr="CCC_RegionalMap1.png"/>
          <p:cNvPicPr>
            <a:picLocks noChangeAspect="1"/>
          </p:cNvPicPr>
          <p:nvPr/>
        </p:nvPicPr>
        <p:blipFill>
          <a:blip r:embed="rId2"/>
          <a:stretch>
            <a:fillRect/>
          </a:stretch>
        </p:blipFill>
        <p:spPr>
          <a:xfrm>
            <a:off x="4786559" y="1839362"/>
            <a:ext cx="3570593" cy="4191000"/>
          </a:xfrm>
          <a:prstGeom prst="rect">
            <a:avLst/>
          </a:prstGeom>
        </p:spPr>
      </p:pic>
      <p:pic>
        <p:nvPicPr>
          <p:cNvPr id="10" name="Picture 9" descr="CCC_RegionalMap2.png"/>
          <p:cNvPicPr>
            <a:picLocks noChangeAspect="1"/>
          </p:cNvPicPr>
          <p:nvPr/>
        </p:nvPicPr>
        <p:blipFill>
          <a:blip r:embed="rId3"/>
          <a:stretch>
            <a:fillRect/>
          </a:stretch>
        </p:blipFill>
        <p:spPr>
          <a:xfrm>
            <a:off x="4786559" y="1839362"/>
            <a:ext cx="3570593" cy="4191000"/>
          </a:xfrm>
          <a:prstGeom prst="rect">
            <a:avLst/>
          </a:prstGeom>
        </p:spPr>
      </p:pic>
      <p:pic>
        <p:nvPicPr>
          <p:cNvPr id="11" name="Picture 10" descr="CCC_RegionalMap3.png"/>
          <p:cNvPicPr>
            <a:picLocks noChangeAspect="1"/>
          </p:cNvPicPr>
          <p:nvPr/>
        </p:nvPicPr>
        <p:blipFill>
          <a:blip r:embed="rId4"/>
          <a:stretch>
            <a:fillRect/>
          </a:stretch>
        </p:blipFill>
        <p:spPr>
          <a:xfrm>
            <a:off x="4786559" y="1839362"/>
            <a:ext cx="3570593" cy="4191000"/>
          </a:xfrm>
          <a:prstGeom prst="rect">
            <a:avLst/>
          </a:prstGeom>
        </p:spPr>
      </p:pic>
      <p:pic>
        <p:nvPicPr>
          <p:cNvPr id="12" name="Picture 11" descr="CCC_RegionalMap4.png"/>
          <p:cNvPicPr>
            <a:picLocks noChangeAspect="1"/>
          </p:cNvPicPr>
          <p:nvPr/>
        </p:nvPicPr>
        <p:blipFill>
          <a:blip r:embed="rId5"/>
          <a:stretch>
            <a:fillRect/>
          </a:stretch>
        </p:blipFill>
        <p:spPr>
          <a:xfrm>
            <a:off x="4786559" y="1839362"/>
            <a:ext cx="3570593" cy="4191000"/>
          </a:xfrm>
          <a:prstGeom prst="rect">
            <a:avLst/>
          </a:prstGeom>
        </p:spPr>
      </p:pic>
      <p:pic>
        <p:nvPicPr>
          <p:cNvPr id="13" name="Picture 12" descr="CCC_RegionalMap5.png"/>
          <p:cNvPicPr>
            <a:picLocks noChangeAspect="1"/>
          </p:cNvPicPr>
          <p:nvPr/>
        </p:nvPicPr>
        <p:blipFill>
          <a:blip r:embed="rId6"/>
          <a:stretch>
            <a:fillRect/>
          </a:stretch>
        </p:blipFill>
        <p:spPr>
          <a:xfrm>
            <a:off x="4786559" y="1839362"/>
            <a:ext cx="3570593" cy="4191000"/>
          </a:xfrm>
          <a:prstGeom prst="rect">
            <a:avLst/>
          </a:prstGeom>
        </p:spPr>
      </p:pic>
      <p:pic>
        <p:nvPicPr>
          <p:cNvPr id="14" name="Picture 13" descr="CCC_RegionalMap6.png"/>
          <p:cNvPicPr>
            <a:picLocks noChangeAspect="1"/>
          </p:cNvPicPr>
          <p:nvPr/>
        </p:nvPicPr>
        <p:blipFill>
          <a:blip r:embed="rId7"/>
          <a:stretch>
            <a:fillRect/>
          </a:stretch>
        </p:blipFill>
        <p:spPr>
          <a:xfrm>
            <a:off x="4786559" y="1839362"/>
            <a:ext cx="3570593" cy="4191000"/>
          </a:xfrm>
          <a:prstGeom prst="rect">
            <a:avLst/>
          </a:prstGeom>
        </p:spPr>
      </p:pic>
      <p:pic>
        <p:nvPicPr>
          <p:cNvPr id="15" name="Picture 14" descr="CCC_RegionalMap7.png"/>
          <p:cNvPicPr>
            <a:picLocks noChangeAspect="1"/>
          </p:cNvPicPr>
          <p:nvPr/>
        </p:nvPicPr>
        <p:blipFill>
          <a:blip r:embed="rId8"/>
          <a:stretch>
            <a:fillRect/>
          </a:stretch>
        </p:blipFill>
        <p:spPr>
          <a:xfrm>
            <a:off x="4786559" y="1839362"/>
            <a:ext cx="3570593" cy="4191000"/>
          </a:xfrm>
          <a:prstGeom prst="rect">
            <a:avLst/>
          </a:prstGeom>
        </p:spPr>
      </p:pic>
      <p:pic>
        <p:nvPicPr>
          <p:cNvPr id="16" name="Picture 15" descr="CCC_RegionalMap8.png"/>
          <p:cNvPicPr>
            <a:picLocks noChangeAspect="1"/>
          </p:cNvPicPr>
          <p:nvPr/>
        </p:nvPicPr>
        <p:blipFill>
          <a:blip r:embed="rId9"/>
          <a:stretch>
            <a:fillRect/>
          </a:stretch>
        </p:blipFill>
        <p:spPr>
          <a:xfrm>
            <a:off x="4786559" y="1839362"/>
            <a:ext cx="3570593" cy="4191000"/>
          </a:xfrm>
          <a:prstGeom prst="rect">
            <a:avLst/>
          </a:prstGeom>
        </p:spPr>
      </p:pic>
      <p:pic>
        <p:nvPicPr>
          <p:cNvPr id="17" name="Picture 16" descr="CCC_RegionalMap9.png"/>
          <p:cNvPicPr>
            <a:picLocks noChangeAspect="1"/>
          </p:cNvPicPr>
          <p:nvPr/>
        </p:nvPicPr>
        <p:blipFill>
          <a:blip r:embed="rId10"/>
          <a:stretch>
            <a:fillRect/>
          </a:stretch>
        </p:blipFill>
        <p:spPr>
          <a:xfrm>
            <a:off x="4786559" y="1839362"/>
            <a:ext cx="3570593" cy="4191000"/>
          </a:xfrm>
          <a:prstGeom prst="rect">
            <a:avLst/>
          </a:prstGeom>
        </p:spPr>
      </p:pic>
      <p:pic>
        <p:nvPicPr>
          <p:cNvPr id="18" name="Picture 17" descr="CCC_RegionalMap10.png"/>
          <p:cNvPicPr>
            <a:picLocks noChangeAspect="1"/>
          </p:cNvPicPr>
          <p:nvPr/>
        </p:nvPicPr>
        <p:blipFill>
          <a:blip r:embed="rId11"/>
          <a:stretch>
            <a:fillRect/>
          </a:stretch>
        </p:blipFill>
        <p:spPr>
          <a:xfrm>
            <a:off x="4786559" y="1839362"/>
            <a:ext cx="3570593" cy="4191000"/>
          </a:xfrm>
          <a:prstGeom prst="rect">
            <a:avLst/>
          </a:prstGeom>
        </p:spPr>
      </p:pic>
      <p:pic>
        <p:nvPicPr>
          <p:cNvPr id="19" name="Picture 18" descr="CCC_RegionalMap11.png"/>
          <p:cNvPicPr>
            <a:picLocks noChangeAspect="1"/>
          </p:cNvPicPr>
          <p:nvPr/>
        </p:nvPicPr>
        <p:blipFill>
          <a:blip r:embed="rId12"/>
          <a:stretch>
            <a:fillRect/>
          </a:stretch>
        </p:blipFill>
        <p:spPr>
          <a:xfrm>
            <a:off x="4786559" y="1839362"/>
            <a:ext cx="3570593" cy="4191000"/>
          </a:xfrm>
          <a:prstGeom prst="rect">
            <a:avLst/>
          </a:prstGeom>
        </p:spPr>
      </p:pic>
      <p:pic>
        <p:nvPicPr>
          <p:cNvPr id="20" name="Picture 19" descr="CCC_RegionalMap12.png"/>
          <p:cNvPicPr>
            <a:picLocks noChangeAspect="1"/>
          </p:cNvPicPr>
          <p:nvPr/>
        </p:nvPicPr>
        <p:blipFill>
          <a:blip r:embed="rId13"/>
          <a:stretch>
            <a:fillRect/>
          </a:stretch>
        </p:blipFill>
        <p:spPr>
          <a:xfrm>
            <a:off x="4786559" y="1839362"/>
            <a:ext cx="3570593" cy="4191000"/>
          </a:xfrm>
          <a:prstGeom prst="rect">
            <a:avLst/>
          </a:prstGeom>
        </p:spPr>
      </p:pic>
      <p:pic>
        <p:nvPicPr>
          <p:cNvPr id="21" name="Picture 20" descr="CCC_RegionalMap13.png"/>
          <p:cNvPicPr>
            <a:picLocks noChangeAspect="1"/>
          </p:cNvPicPr>
          <p:nvPr/>
        </p:nvPicPr>
        <p:blipFill>
          <a:blip r:embed="rId14"/>
          <a:stretch>
            <a:fillRect/>
          </a:stretch>
        </p:blipFill>
        <p:spPr>
          <a:xfrm>
            <a:off x="4786559" y="1839362"/>
            <a:ext cx="3570593" cy="4191000"/>
          </a:xfrm>
          <a:prstGeom prst="rect">
            <a:avLst/>
          </a:prstGeom>
        </p:spPr>
      </p:pic>
      <p:pic>
        <p:nvPicPr>
          <p:cNvPr id="22" name="Picture 21" descr="CCC_RegionalMap14.png"/>
          <p:cNvPicPr>
            <a:picLocks noChangeAspect="1"/>
          </p:cNvPicPr>
          <p:nvPr/>
        </p:nvPicPr>
        <p:blipFill>
          <a:blip r:embed="rId15"/>
          <a:stretch>
            <a:fillRect/>
          </a:stretch>
        </p:blipFill>
        <p:spPr>
          <a:xfrm>
            <a:off x="4786559" y="1839362"/>
            <a:ext cx="3570593" cy="4191000"/>
          </a:xfrm>
          <a:prstGeom prst="rect">
            <a:avLst/>
          </a:prstGeom>
        </p:spPr>
      </p:pic>
      <p:pic>
        <p:nvPicPr>
          <p:cNvPr id="23" name="Picture 22" descr="CCC_RegionalMap15.png"/>
          <p:cNvPicPr>
            <a:picLocks noChangeAspect="1"/>
          </p:cNvPicPr>
          <p:nvPr/>
        </p:nvPicPr>
        <p:blipFill>
          <a:blip r:embed="rId16"/>
          <a:stretch>
            <a:fillRect/>
          </a:stretch>
        </p:blipFill>
        <p:spPr>
          <a:xfrm>
            <a:off x="4786559" y="1839362"/>
            <a:ext cx="3570593" cy="4191000"/>
          </a:xfrm>
          <a:prstGeom prst="rect">
            <a:avLst/>
          </a:prstGeom>
        </p:spPr>
      </p:pic>
      <p:pic>
        <p:nvPicPr>
          <p:cNvPr id="24" name="Picture 23" descr="CCC_RegionalMapClean.png"/>
          <p:cNvPicPr>
            <a:picLocks noChangeAspect="1"/>
          </p:cNvPicPr>
          <p:nvPr/>
        </p:nvPicPr>
        <p:blipFill>
          <a:blip r:embed="rId17"/>
          <a:stretch>
            <a:fillRect/>
          </a:stretch>
        </p:blipFill>
        <p:spPr>
          <a:xfrm>
            <a:off x="762000" y="1789642"/>
            <a:ext cx="3742792" cy="4393120"/>
          </a:xfrm>
          <a:prstGeom prst="rect">
            <a:avLst/>
          </a:prstGeom>
        </p:spPr>
      </p:pic>
      <p:sp>
        <p:nvSpPr>
          <p:cNvPr id="2" name="Right Arrow 1"/>
          <p:cNvSpPr/>
          <p:nvPr/>
        </p:nvSpPr>
        <p:spPr>
          <a:xfrm>
            <a:off x="3276600" y="1447800"/>
            <a:ext cx="1143001" cy="38100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
          <p:cNvSpPr>
            <a:spLocks noGrp="1"/>
          </p:cNvSpPr>
          <p:nvPr>
            <p:ph type="title"/>
          </p:nvPr>
        </p:nvSpPr>
        <p:spPr>
          <a:xfrm>
            <a:off x="1225488" y="49398"/>
            <a:ext cx="7842312" cy="963259"/>
          </a:xfrm>
        </p:spPr>
        <p:txBody>
          <a:bodyPr>
            <a:normAutofit/>
          </a:bodyPr>
          <a:lstStyle/>
          <a:p>
            <a:r>
              <a:rPr lang="en-US" dirty="0" smtClean="0"/>
              <a:t>California comeback</a:t>
            </a:r>
            <a:endParaRPr lang="en-US" dirty="0"/>
          </a:p>
        </p:txBody>
      </p:sp>
    </p:spTree>
    <p:extLst>
      <p:ext uri="{BB962C8B-B14F-4D97-AF65-F5344CB8AC3E}">
        <p14:creationId xmlns:p14="http://schemas.microsoft.com/office/powerpoint/2010/main" val="423413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1" nodeType="clickEffect">
                                  <p:stCondLst>
                                    <p:cond delay="0"/>
                                  </p:stCondLst>
                                  <p:iterate type="lt">
                                    <p:tmPct val="10000"/>
                                  </p:iterate>
                                  <p:childTnLst>
                                    <p:animMotion origin="layout" path="M 0.0 0.0 L 0.0 -0.07213" pathEditMode="relative" ptsTypes="">
                                      <p:cBhvr>
                                        <p:cTn id="6" dur="150" accel="50000" decel="50000" autoRev="1" fill="hold">
                                          <p:stCondLst>
                                            <p:cond delay="0"/>
                                          </p:stCondLst>
                                        </p:cTn>
                                        <p:tgtEl>
                                          <p:spTgt spid="6"/>
                                        </p:tgtEl>
                                        <p:attrNameLst>
                                          <p:attrName>ppt_x</p:attrName>
                                          <p:attrName>ppt_y</p:attrName>
                                        </p:attrNameLst>
                                      </p:cBhvr>
                                    </p:animMotion>
                                    <p:animRot by="1500000">
                                      <p:cBhvr>
                                        <p:cTn id="7" dur="75" fill="hold">
                                          <p:stCondLst>
                                            <p:cond delay="0"/>
                                          </p:stCondLst>
                                        </p:cTn>
                                        <p:tgtEl>
                                          <p:spTgt spid="6"/>
                                        </p:tgtEl>
                                        <p:attrNameLst>
                                          <p:attrName>r</p:attrName>
                                        </p:attrNameLst>
                                      </p:cBhvr>
                                    </p:animRot>
                                    <p:animRot by="-1500000">
                                      <p:cBhvr>
                                        <p:cTn id="8" dur="75" fill="hold">
                                          <p:stCondLst>
                                            <p:cond delay="75"/>
                                          </p:stCondLst>
                                        </p:cTn>
                                        <p:tgtEl>
                                          <p:spTgt spid="6"/>
                                        </p:tgtEl>
                                        <p:attrNameLst>
                                          <p:attrName>r</p:attrName>
                                        </p:attrNameLst>
                                      </p:cBhvr>
                                    </p:animRot>
                                    <p:animRot by="-1500000">
                                      <p:cBhvr>
                                        <p:cTn id="9" dur="75" fill="hold">
                                          <p:stCondLst>
                                            <p:cond delay="150"/>
                                          </p:stCondLst>
                                        </p:cTn>
                                        <p:tgtEl>
                                          <p:spTgt spid="6"/>
                                        </p:tgtEl>
                                        <p:attrNameLst>
                                          <p:attrName>r</p:attrName>
                                        </p:attrNameLst>
                                      </p:cBhvr>
                                    </p:animRot>
                                    <p:animRot by="1500000">
                                      <p:cBhvr>
                                        <p:cTn id="10" dur="75" fill="hold">
                                          <p:stCondLst>
                                            <p:cond delay="225"/>
                                          </p:stCondLst>
                                        </p:cTn>
                                        <p:tgtEl>
                                          <p:spTgt spid="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6000"/>
                            </p:stCondLst>
                            <p:childTnLst>
                              <p:par>
                                <p:cTn id="61" presetID="10"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6500"/>
                            </p:stCondLst>
                            <p:childTnLst>
                              <p:par>
                                <p:cTn id="65" presetID="10" presetClass="entr" presetSubtype="0"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7000"/>
                            </p:stCondLst>
                            <p:childTnLst>
                              <p:par>
                                <p:cTn id="69" presetID="10" presetClass="entr" presetSubtype="0"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3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5" name="Content Placeholder 5"/>
          <p:cNvSpPr txBox="1">
            <a:spLocks/>
          </p:cNvSpPr>
          <p:nvPr/>
        </p:nvSpPr>
        <p:spPr>
          <a:xfrm>
            <a:off x="457200" y="1371600"/>
            <a:ext cx="4572000" cy="381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b="1" dirty="0" smtClean="0"/>
              <a:t>Thriving state</a:t>
            </a:r>
          </a:p>
        </p:txBody>
      </p:sp>
      <p:sp>
        <p:nvSpPr>
          <p:cNvPr id="6" name="Content Placeholder 5"/>
          <p:cNvSpPr txBox="1">
            <a:spLocks/>
          </p:cNvSpPr>
          <p:nvPr/>
        </p:nvSpPr>
        <p:spPr>
          <a:xfrm>
            <a:off x="4419600" y="1382162"/>
            <a:ext cx="4572000" cy="381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b="1" dirty="0" smtClean="0"/>
              <a:t>A more competitive nation</a:t>
            </a:r>
          </a:p>
        </p:txBody>
      </p:sp>
      <p:pic>
        <p:nvPicPr>
          <p:cNvPr id="7" name="Picture 6" descr="CCC_RegionalMap15.png"/>
          <p:cNvPicPr>
            <a:picLocks noChangeAspect="1"/>
          </p:cNvPicPr>
          <p:nvPr/>
        </p:nvPicPr>
        <p:blipFill>
          <a:blip r:embed="rId3"/>
          <a:stretch>
            <a:fillRect/>
          </a:stretch>
        </p:blipFill>
        <p:spPr>
          <a:xfrm>
            <a:off x="533400" y="1955275"/>
            <a:ext cx="3657600" cy="4293125"/>
          </a:xfrm>
          <a:prstGeom prst="rect">
            <a:avLst/>
          </a:prstGeom>
        </p:spPr>
      </p:pic>
      <p:pic>
        <p:nvPicPr>
          <p:cNvPr id="11" name="Picture 10" descr="US_Map_6STATES_CALIFORNIA.png"/>
          <p:cNvPicPr>
            <a:picLocks noChangeAspect="1"/>
          </p:cNvPicPr>
          <p:nvPr/>
        </p:nvPicPr>
        <p:blipFill>
          <a:blip r:embed="rId4"/>
          <a:stretch>
            <a:fillRect/>
          </a:stretch>
        </p:blipFill>
        <p:spPr>
          <a:xfrm>
            <a:off x="3859417" y="2057400"/>
            <a:ext cx="5329204" cy="3554578"/>
          </a:xfrm>
          <a:prstGeom prst="rect">
            <a:avLst/>
          </a:prstGeom>
        </p:spPr>
      </p:pic>
      <p:pic>
        <p:nvPicPr>
          <p:cNvPr id="12" name="Picture 11" descr="US_Map_clean_6STATES.png"/>
          <p:cNvPicPr>
            <a:picLocks noChangeAspect="1"/>
          </p:cNvPicPr>
          <p:nvPr/>
        </p:nvPicPr>
        <p:blipFill>
          <a:blip r:embed="rId5"/>
          <a:stretch>
            <a:fillRect/>
          </a:stretch>
        </p:blipFill>
        <p:spPr>
          <a:xfrm>
            <a:off x="3657600" y="1981200"/>
            <a:ext cx="5638800" cy="3761078"/>
          </a:xfrm>
          <a:prstGeom prst="rect">
            <a:avLst/>
          </a:prstGeom>
        </p:spPr>
      </p:pic>
      <p:sp>
        <p:nvSpPr>
          <p:cNvPr id="8" name="Right Arrow 7"/>
          <p:cNvSpPr/>
          <p:nvPr/>
        </p:nvSpPr>
        <p:spPr>
          <a:xfrm>
            <a:off x="3048000" y="1447800"/>
            <a:ext cx="1143001" cy="38100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225488" y="49398"/>
            <a:ext cx="7842312" cy="963259"/>
          </a:xfrm>
        </p:spPr>
        <p:txBody>
          <a:bodyPr>
            <a:normAutofit/>
          </a:bodyPr>
          <a:lstStyle/>
          <a:p>
            <a:r>
              <a:rPr lang="en-US" dirty="0" smtClean="0"/>
              <a:t>Not IF?  But HOW.</a:t>
            </a:r>
            <a:endParaRPr lang="en-US" dirty="0"/>
          </a:p>
        </p:txBody>
      </p:sp>
      <p:sp>
        <p:nvSpPr>
          <p:cNvPr id="2" name="TextBox 1"/>
          <p:cNvSpPr txBox="1"/>
          <p:nvPr/>
        </p:nvSpPr>
        <p:spPr>
          <a:xfrm>
            <a:off x="4804802" y="5867400"/>
            <a:ext cx="3577198" cy="369332"/>
          </a:xfrm>
          <a:prstGeom prst="rect">
            <a:avLst/>
          </a:prstGeom>
          <a:noFill/>
        </p:spPr>
        <p:txBody>
          <a:bodyPr wrap="none" rtlCol="0">
            <a:spAutoFit/>
          </a:bodyPr>
          <a:lstStyle/>
          <a:p>
            <a:r>
              <a:rPr lang="en-US" i="1" dirty="0" smtClean="0"/>
              <a:t>Other states are no longer debating.</a:t>
            </a:r>
            <a:endParaRPr lang="en-US" i="1" dirty="0"/>
          </a:p>
        </p:txBody>
      </p:sp>
    </p:spTree>
    <p:extLst>
      <p:ext uri="{BB962C8B-B14F-4D97-AF65-F5344CB8AC3E}">
        <p14:creationId xmlns:p14="http://schemas.microsoft.com/office/powerpoint/2010/main" val="33271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300" fill="hold"/>
                                        <p:tgtEl>
                                          <p:spTgt spid="12"/>
                                        </p:tgtEl>
                                        <p:attrNameLst>
                                          <p:attrName>ppt_w</p:attrName>
                                        </p:attrNameLst>
                                      </p:cBhvr>
                                      <p:tavLst>
                                        <p:tav tm="0">
                                          <p:val>
                                            <p:fltVal val="0"/>
                                          </p:val>
                                        </p:tav>
                                        <p:tav tm="100000">
                                          <p:val>
                                            <p:strVal val="#ppt_w"/>
                                          </p:val>
                                        </p:tav>
                                      </p:tavLst>
                                    </p:anim>
                                    <p:anim calcmode="lin" valueType="num">
                                      <p:cBhvr>
                                        <p:cTn id="13" dur="300" fill="hold"/>
                                        <p:tgtEl>
                                          <p:spTgt spid="12"/>
                                        </p:tgtEl>
                                        <p:attrNameLst>
                                          <p:attrName>ppt_h</p:attrName>
                                        </p:attrNameLst>
                                      </p:cBhvr>
                                      <p:tavLst>
                                        <p:tav tm="0">
                                          <p:val>
                                            <p:fltVal val="0"/>
                                          </p:val>
                                        </p:tav>
                                        <p:tav tm="100000">
                                          <p:val>
                                            <p:strVal val="#ppt_h"/>
                                          </p:val>
                                        </p:tav>
                                      </p:tavLst>
                                    </p:anim>
                                    <p:animEffect transition="in" filter="fade">
                                      <p:cBhvr>
                                        <p:cTn id="14" dur="3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iterate type="wd">
                                    <p:tmPct val="10000"/>
                                  </p:iterate>
                                  <p:childTnLst>
                                    <p:set>
                                      <p:cBhvr>
                                        <p:cTn id="18" dur="1" fill="hold">
                                          <p:stCondLst>
                                            <p:cond delay="0"/>
                                          </p:stCondLst>
                                        </p:cTn>
                                        <p:tgtEl>
                                          <p:spTgt spid="2"/>
                                        </p:tgtEl>
                                        <p:attrNameLst>
                                          <p:attrName>style.visibility</p:attrName>
                                        </p:attrNameLst>
                                      </p:cBhvr>
                                      <p:to>
                                        <p:strVal val="visible"/>
                                      </p:to>
                                    </p:set>
                                    <p:animEffect transition="in" filter="wipe(down)">
                                      <p:cBhvr>
                                        <p:cTn id="19" dur="290">
                                          <p:stCondLst>
                                            <p:cond delay="0"/>
                                          </p:stCondLst>
                                        </p:cTn>
                                        <p:tgtEl>
                                          <p:spTgt spid="2"/>
                                        </p:tgtEl>
                                      </p:cBhvr>
                                    </p:animEffect>
                                    <p:anim calcmode="lin" valueType="num">
                                      <p:cBhvr>
                                        <p:cTn id="20"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23"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24"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25" dur="13">
                                          <p:stCondLst>
                                            <p:cond delay="325"/>
                                          </p:stCondLst>
                                        </p:cTn>
                                        <p:tgtEl>
                                          <p:spTgt spid="2"/>
                                        </p:tgtEl>
                                      </p:cBhvr>
                                      <p:to x="100000" y="60000"/>
                                    </p:animScale>
                                    <p:animScale>
                                      <p:cBhvr>
                                        <p:cTn id="26" dur="83" decel="50000">
                                          <p:stCondLst>
                                            <p:cond delay="338"/>
                                          </p:stCondLst>
                                        </p:cTn>
                                        <p:tgtEl>
                                          <p:spTgt spid="2"/>
                                        </p:tgtEl>
                                      </p:cBhvr>
                                      <p:to x="100000" y="100000"/>
                                    </p:animScale>
                                    <p:animScale>
                                      <p:cBhvr>
                                        <p:cTn id="27" dur="13">
                                          <p:stCondLst>
                                            <p:cond delay="656"/>
                                          </p:stCondLst>
                                        </p:cTn>
                                        <p:tgtEl>
                                          <p:spTgt spid="2"/>
                                        </p:tgtEl>
                                      </p:cBhvr>
                                      <p:to x="100000" y="80000"/>
                                    </p:animScale>
                                    <p:animScale>
                                      <p:cBhvr>
                                        <p:cTn id="28" dur="83" decel="50000">
                                          <p:stCondLst>
                                            <p:cond delay="669"/>
                                          </p:stCondLst>
                                        </p:cTn>
                                        <p:tgtEl>
                                          <p:spTgt spid="2"/>
                                        </p:tgtEl>
                                      </p:cBhvr>
                                      <p:to x="100000" y="100000"/>
                                    </p:animScale>
                                    <p:animScale>
                                      <p:cBhvr>
                                        <p:cTn id="29" dur="13">
                                          <p:stCondLst>
                                            <p:cond delay="821"/>
                                          </p:stCondLst>
                                        </p:cTn>
                                        <p:tgtEl>
                                          <p:spTgt spid="2"/>
                                        </p:tgtEl>
                                      </p:cBhvr>
                                      <p:to x="100000" y="90000"/>
                                    </p:animScale>
                                    <p:animScale>
                                      <p:cBhvr>
                                        <p:cTn id="30" dur="83" decel="50000">
                                          <p:stCondLst>
                                            <p:cond delay="834"/>
                                          </p:stCondLst>
                                        </p:cTn>
                                        <p:tgtEl>
                                          <p:spTgt spid="2"/>
                                        </p:tgtEl>
                                      </p:cBhvr>
                                      <p:to x="100000" y="100000"/>
                                    </p:animScale>
                                    <p:animScale>
                                      <p:cBhvr>
                                        <p:cTn id="31" dur="13">
                                          <p:stCondLst>
                                            <p:cond delay="904"/>
                                          </p:stCondLst>
                                        </p:cTn>
                                        <p:tgtEl>
                                          <p:spTgt spid="2"/>
                                        </p:tgtEl>
                                      </p:cBhvr>
                                      <p:to x="100000" y="95000"/>
                                    </p:animScale>
                                    <p:animScale>
                                      <p:cBhvr>
                                        <p:cTn id="32" dur="83" decel="50000">
                                          <p:stCondLst>
                                            <p:cond delay="917"/>
                                          </p:stCondLst>
                                        </p:cTn>
                                        <p:tgtEl>
                                          <p:spTgt spid="2"/>
                                        </p:tgtEl>
                                      </p:cBhvr>
                                      <p:to x="100000" y="100000"/>
                                    </p:animScale>
                                  </p:childTnLst>
                                  <p:subTnLst>
                                    <p:animClr clrSpc="rgb" dir="cw">
                                      <p:cBhvr override="childStyle">
                                        <p:cTn dur="1" fill="hold" display="0" masterRel="nextClick" afterEffect="1"/>
                                        <p:tgtEl>
                                          <p:spTgt spid="2"/>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California Community Colleges – Chancellor’s Office  | 112 Colleges  |  72 Districts  |  2.6 Million Students</a:t>
            </a:r>
            <a:endParaRPr lang="en-US"/>
          </a:p>
        </p:txBody>
      </p:sp>
      <p:sp>
        <p:nvSpPr>
          <p:cNvPr id="5" name="Content Placeholder 5"/>
          <p:cNvSpPr txBox="1">
            <a:spLocks/>
          </p:cNvSpPr>
          <p:nvPr/>
        </p:nvSpPr>
        <p:spPr>
          <a:xfrm>
            <a:off x="152401" y="1600200"/>
            <a:ext cx="4419600" cy="381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b="1" dirty="0" smtClean="0"/>
              <a:t>A more competitive nation</a:t>
            </a:r>
          </a:p>
        </p:txBody>
      </p:sp>
      <p:sp>
        <p:nvSpPr>
          <p:cNvPr id="6" name="Content Placeholder 5"/>
          <p:cNvSpPr txBox="1">
            <a:spLocks/>
          </p:cNvSpPr>
          <p:nvPr/>
        </p:nvSpPr>
        <p:spPr>
          <a:xfrm>
            <a:off x="5333999" y="5334000"/>
            <a:ext cx="4038601" cy="381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b="1" dirty="0" smtClean="0"/>
              <a:t>In a global economy</a:t>
            </a:r>
          </a:p>
        </p:txBody>
      </p:sp>
      <p:pic>
        <p:nvPicPr>
          <p:cNvPr id="7" name="Picture 6" descr="US_Map_clean1.png"/>
          <p:cNvPicPr>
            <a:picLocks noChangeAspect="1"/>
          </p:cNvPicPr>
          <p:nvPr/>
        </p:nvPicPr>
        <p:blipFill>
          <a:blip r:embed="rId2"/>
          <a:stretch>
            <a:fillRect/>
          </a:stretch>
        </p:blipFill>
        <p:spPr>
          <a:xfrm>
            <a:off x="371324" y="2516505"/>
            <a:ext cx="3774259" cy="2514600"/>
          </a:xfrm>
          <a:prstGeom prst="rect">
            <a:avLst/>
          </a:prstGeom>
        </p:spPr>
      </p:pic>
      <p:pic>
        <p:nvPicPr>
          <p:cNvPr id="8" name="Picture 7" descr="US_Map_clean2.png"/>
          <p:cNvPicPr>
            <a:picLocks noChangeAspect="1"/>
          </p:cNvPicPr>
          <p:nvPr/>
        </p:nvPicPr>
        <p:blipFill>
          <a:blip r:embed="rId3"/>
          <a:stretch>
            <a:fillRect/>
          </a:stretch>
        </p:blipFill>
        <p:spPr>
          <a:xfrm>
            <a:off x="381000" y="2514600"/>
            <a:ext cx="3774259" cy="2514600"/>
          </a:xfrm>
          <a:prstGeom prst="rect">
            <a:avLst/>
          </a:prstGeom>
        </p:spPr>
      </p:pic>
      <p:pic>
        <p:nvPicPr>
          <p:cNvPr id="9" name="Picture 8" descr="world_clean1.png"/>
          <p:cNvPicPr>
            <a:picLocks noChangeAspect="1"/>
          </p:cNvPicPr>
          <p:nvPr/>
        </p:nvPicPr>
        <p:blipFill>
          <a:blip r:embed="rId4"/>
          <a:stretch>
            <a:fillRect/>
          </a:stretch>
        </p:blipFill>
        <p:spPr>
          <a:xfrm>
            <a:off x="4191000" y="2743200"/>
            <a:ext cx="4572000" cy="2286000"/>
          </a:xfrm>
          <a:prstGeom prst="rect">
            <a:avLst/>
          </a:prstGeom>
        </p:spPr>
      </p:pic>
      <p:sp>
        <p:nvSpPr>
          <p:cNvPr id="10" name="Right Arrow 9"/>
          <p:cNvSpPr/>
          <p:nvPr/>
        </p:nvSpPr>
        <p:spPr>
          <a:xfrm>
            <a:off x="3962399" y="3581400"/>
            <a:ext cx="609601" cy="38100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1225488" y="49398"/>
            <a:ext cx="7842312" cy="963259"/>
          </a:xfrm>
        </p:spPr>
        <p:txBody>
          <a:bodyPr>
            <a:normAutofit/>
          </a:bodyPr>
          <a:lstStyle/>
          <a:p>
            <a:r>
              <a:rPr lang="en-US" dirty="0" smtClean="0"/>
              <a:t>America comeback</a:t>
            </a:r>
            <a:endParaRPr lang="en-US" dirty="0"/>
          </a:p>
        </p:txBody>
      </p:sp>
      <p:sp>
        <p:nvSpPr>
          <p:cNvPr id="12" name="TextBox 11"/>
          <p:cNvSpPr txBox="1"/>
          <p:nvPr/>
        </p:nvSpPr>
        <p:spPr>
          <a:xfrm>
            <a:off x="4495800" y="5791200"/>
            <a:ext cx="4657493" cy="400110"/>
          </a:xfrm>
          <a:prstGeom prst="rect">
            <a:avLst/>
          </a:prstGeom>
          <a:noFill/>
        </p:spPr>
        <p:txBody>
          <a:bodyPr wrap="none" rtlCol="0">
            <a:spAutoFit/>
          </a:bodyPr>
          <a:lstStyle/>
          <a:p>
            <a:r>
              <a:rPr lang="en-US" sz="2000" i="1" dirty="0" smtClean="0"/>
              <a:t>NY Times Tom Friedman:  “Average is over.”</a:t>
            </a:r>
            <a:endParaRPr lang="en-US" sz="2000" i="1" dirty="0"/>
          </a:p>
        </p:txBody>
      </p:sp>
    </p:spTree>
    <p:extLst>
      <p:ext uri="{BB962C8B-B14F-4D97-AF65-F5344CB8AC3E}">
        <p14:creationId xmlns:p14="http://schemas.microsoft.com/office/powerpoint/2010/main" val="122240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500"/>
                            </p:stCondLst>
                            <p:childTnLst>
                              <p:par>
                                <p:cTn id="13" presetID="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400" fill="hold"/>
                                        <p:tgtEl>
                                          <p:spTgt spid="10"/>
                                        </p:tgtEl>
                                        <p:attrNameLst>
                                          <p:attrName>ppt_x</p:attrName>
                                        </p:attrNameLst>
                                      </p:cBhvr>
                                      <p:tavLst>
                                        <p:tav tm="0">
                                          <p:val>
                                            <p:strVal val="#ppt_x"/>
                                          </p:val>
                                        </p:tav>
                                        <p:tav tm="100000">
                                          <p:val>
                                            <p:strVal val="#ppt_x"/>
                                          </p:val>
                                        </p:tav>
                                      </p:tavLst>
                                    </p:anim>
                                    <p:anim calcmode="lin" valueType="num">
                                      <p:cBhvr additive="base">
                                        <p:cTn id="16" dur="400" fill="hold"/>
                                        <p:tgtEl>
                                          <p:spTgt spid="10"/>
                                        </p:tgtEl>
                                        <p:attrNameLst>
                                          <p:attrName>ppt_y</p:attrName>
                                        </p:attrNameLst>
                                      </p:cBhvr>
                                      <p:tavLst>
                                        <p:tav tm="0">
                                          <p:val>
                                            <p:strVal val="1+#ppt_h/2"/>
                                          </p:val>
                                        </p:tav>
                                        <p:tav tm="100000">
                                          <p:val>
                                            <p:strVal val="#ppt_y"/>
                                          </p:val>
                                        </p:tav>
                                      </p:tavLst>
                                    </p:anim>
                                  </p:childTnLst>
                                </p:cTn>
                              </p:par>
                            </p:childTnLst>
                          </p:cTn>
                        </p:par>
                        <p:par>
                          <p:cTn id="17" fill="hold">
                            <p:stCondLst>
                              <p:cond delay="19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4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iterate type="wd">
                                    <p:tmPct val="10000"/>
                                  </p:iterate>
                                  <p:childTnLst>
                                    <p:set>
                                      <p:cBhvr>
                                        <p:cTn id="24" dur="1" fill="hold">
                                          <p:stCondLst>
                                            <p:cond delay="0"/>
                                          </p:stCondLst>
                                        </p:cTn>
                                        <p:tgtEl>
                                          <p:spTgt spid="12"/>
                                        </p:tgtEl>
                                        <p:attrNameLst>
                                          <p:attrName>style.visibility</p:attrName>
                                        </p:attrNameLst>
                                      </p:cBhvr>
                                      <p:to>
                                        <p:strVal val="visible"/>
                                      </p:to>
                                    </p:set>
                                    <p:animEffect transition="in" filter="wipe(down)">
                                      <p:cBhvr>
                                        <p:cTn id="25" dur="348">
                                          <p:stCondLst>
                                            <p:cond delay="0"/>
                                          </p:stCondLst>
                                        </p:cTn>
                                        <p:tgtEl>
                                          <p:spTgt spid="12"/>
                                        </p:tgtEl>
                                      </p:cBhvr>
                                    </p:animEffect>
                                    <p:anim calcmode="lin" valueType="num">
                                      <p:cBhvr>
                                        <p:cTn id="26" dur="1093"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398"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398" tmFilter="0, 0; 0.125,0.2665; 0.25,0.4; 0.375,0.465; 0.5,0.5;  0.625,0.535; 0.75,0.6; 0.875,0.7335; 1,1">
                                          <p:stCondLst>
                                            <p:cond delay="398"/>
                                          </p:stCondLst>
                                        </p:cTn>
                                        <p:tgtEl>
                                          <p:spTgt spid="12"/>
                                        </p:tgtEl>
                                        <p:attrNameLst>
                                          <p:attrName>ppt_y</p:attrName>
                                        </p:attrNameLst>
                                      </p:cBhvr>
                                      <p:tavLst>
                                        <p:tav tm="0" fmla="#ppt_y-sin(pi*$)/9">
                                          <p:val>
                                            <p:fltVal val="0"/>
                                          </p:val>
                                        </p:tav>
                                        <p:tav tm="100000">
                                          <p:val>
                                            <p:fltVal val="1"/>
                                          </p:val>
                                        </p:tav>
                                      </p:tavLst>
                                    </p:anim>
                                    <p:anim calcmode="lin" valueType="num">
                                      <p:cBhvr>
                                        <p:cTn id="29" dur="199" tmFilter="0, 0; 0.125,0.2665; 0.25,0.4; 0.375,0.465; 0.5,0.5;  0.625,0.535; 0.75,0.6; 0.875,0.7335; 1,1">
                                          <p:stCondLst>
                                            <p:cond delay="794"/>
                                          </p:stCondLst>
                                        </p:cTn>
                                        <p:tgtEl>
                                          <p:spTgt spid="12"/>
                                        </p:tgtEl>
                                        <p:attrNameLst>
                                          <p:attrName>ppt_y</p:attrName>
                                        </p:attrNameLst>
                                      </p:cBhvr>
                                      <p:tavLst>
                                        <p:tav tm="0" fmla="#ppt_y-sin(pi*$)/27">
                                          <p:val>
                                            <p:fltVal val="0"/>
                                          </p:val>
                                        </p:tav>
                                        <p:tav tm="100000">
                                          <p:val>
                                            <p:fltVal val="1"/>
                                          </p:val>
                                        </p:tav>
                                      </p:tavLst>
                                    </p:anim>
                                    <p:anim calcmode="lin" valueType="num">
                                      <p:cBhvr>
                                        <p:cTn id="30" dur="98" tmFilter="0, 0; 0.125,0.2665; 0.25,0.4; 0.375,0.465; 0.5,0.5;  0.625,0.535; 0.75,0.6; 0.875,0.7335; 1,1">
                                          <p:stCondLst>
                                            <p:cond delay="994"/>
                                          </p:stCondLst>
                                        </p:cTn>
                                        <p:tgtEl>
                                          <p:spTgt spid="12"/>
                                        </p:tgtEl>
                                        <p:attrNameLst>
                                          <p:attrName>ppt_y</p:attrName>
                                        </p:attrNameLst>
                                      </p:cBhvr>
                                      <p:tavLst>
                                        <p:tav tm="0" fmla="#ppt_y-sin(pi*$)/81">
                                          <p:val>
                                            <p:fltVal val="0"/>
                                          </p:val>
                                        </p:tav>
                                        <p:tav tm="100000">
                                          <p:val>
                                            <p:fltVal val="1"/>
                                          </p:val>
                                        </p:tav>
                                      </p:tavLst>
                                    </p:anim>
                                    <p:animScale>
                                      <p:cBhvr>
                                        <p:cTn id="31" dur="16">
                                          <p:stCondLst>
                                            <p:cond delay="390"/>
                                          </p:stCondLst>
                                        </p:cTn>
                                        <p:tgtEl>
                                          <p:spTgt spid="12"/>
                                        </p:tgtEl>
                                      </p:cBhvr>
                                      <p:to x="100000" y="60000"/>
                                    </p:animScale>
                                    <p:animScale>
                                      <p:cBhvr>
                                        <p:cTn id="32" dur="100" decel="50000">
                                          <p:stCondLst>
                                            <p:cond delay="406"/>
                                          </p:stCondLst>
                                        </p:cTn>
                                        <p:tgtEl>
                                          <p:spTgt spid="12"/>
                                        </p:tgtEl>
                                      </p:cBhvr>
                                      <p:to x="100000" y="100000"/>
                                    </p:animScale>
                                    <p:animScale>
                                      <p:cBhvr>
                                        <p:cTn id="33" dur="16">
                                          <p:stCondLst>
                                            <p:cond delay="787"/>
                                          </p:stCondLst>
                                        </p:cTn>
                                        <p:tgtEl>
                                          <p:spTgt spid="12"/>
                                        </p:tgtEl>
                                      </p:cBhvr>
                                      <p:to x="100000" y="80000"/>
                                    </p:animScale>
                                    <p:animScale>
                                      <p:cBhvr>
                                        <p:cTn id="34" dur="100" decel="50000">
                                          <p:stCondLst>
                                            <p:cond delay="803"/>
                                          </p:stCondLst>
                                        </p:cTn>
                                        <p:tgtEl>
                                          <p:spTgt spid="12"/>
                                        </p:tgtEl>
                                      </p:cBhvr>
                                      <p:to x="100000" y="100000"/>
                                    </p:animScale>
                                    <p:animScale>
                                      <p:cBhvr>
                                        <p:cTn id="35" dur="16">
                                          <p:stCondLst>
                                            <p:cond delay="985"/>
                                          </p:stCondLst>
                                        </p:cTn>
                                        <p:tgtEl>
                                          <p:spTgt spid="12"/>
                                        </p:tgtEl>
                                      </p:cBhvr>
                                      <p:to x="100000" y="90000"/>
                                    </p:animScale>
                                    <p:animScale>
                                      <p:cBhvr>
                                        <p:cTn id="36" dur="100" decel="50000">
                                          <p:stCondLst>
                                            <p:cond delay="1001"/>
                                          </p:stCondLst>
                                        </p:cTn>
                                        <p:tgtEl>
                                          <p:spTgt spid="12"/>
                                        </p:tgtEl>
                                      </p:cBhvr>
                                      <p:to x="100000" y="100000"/>
                                    </p:animScale>
                                    <p:animScale>
                                      <p:cBhvr>
                                        <p:cTn id="37" dur="16">
                                          <p:stCondLst>
                                            <p:cond delay="1085"/>
                                          </p:stCondLst>
                                        </p:cTn>
                                        <p:tgtEl>
                                          <p:spTgt spid="12"/>
                                        </p:tgtEl>
                                      </p:cBhvr>
                                      <p:to x="100000" y="95000"/>
                                    </p:animScale>
                                    <p:animScale>
                                      <p:cBhvr>
                                        <p:cTn id="38" dur="100" decel="50000">
                                          <p:stCondLst>
                                            <p:cond delay="1100"/>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190625" y="228600"/>
            <a:ext cx="7877175" cy="563563"/>
          </a:xfrm>
        </p:spPr>
        <p:txBody>
          <a:bodyPr>
            <a:noAutofit/>
          </a:bodyPr>
          <a:lstStyle/>
          <a:p>
            <a:pPr eaLnBrk="1" hangingPunct="1"/>
            <a:r>
              <a:rPr lang="en-US" dirty="0" smtClean="0"/>
              <a:t>California’s workforce system </a:t>
            </a:r>
            <a:br>
              <a:rPr lang="en-US" dirty="0" smtClean="0"/>
            </a:br>
            <a:r>
              <a:rPr lang="en-US" dirty="0" smtClean="0"/>
              <a:t>refocusing to train by sector by region.</a:t>
            </a:r>
          </a:p>
        </p:txBody>
      </p:sp>
      <p:sp>
        <p:nvSpPr>
          <p:cNvPr id="4" name="Rounded Rectangle 3"/>
          <p:cNvSpPr/>
          <p:nvPr/>
        </p:nvSpPr>
        <p:spPr>
          <a:xfrm>
            <a:off x="3505200" y="1301750"/>
            <a:ext cx="1752600" cy="304800"/>
          </a:xfrm>
          <a:prstGeom prst="roundRect">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Governor</a:t>
            </a:r>
          </a:p>
        </p:txBody>
      </p:sp>
      <p:sp>
        <p:nvSpPr>
          <p:cNvPr id="8" name="Rounded Rectangle 7"/>
          <p:cNvSpPr/>
          <p:nvPr/>
        </p:nvSpPr>
        <p:spPr>
          <a:xfrm>
            <a:off x="533400" y="2009775"/>
            <a:ext cx="8001000" cy="671513"/>
          </a:xfrm>
          <a:prstGeom prst="roundRect">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smtClean="0">
                <a:solidFill>
                  <a:schemeClr val="tx1"/>
                </a:solidFill>
              </a:rPr>
              <a:t>California Workforce Investment Board (CWIB) State Leadership </a:t>
            </a:r>
            <a:r>
              <a:rPr lang="en-US" b="1" dirty="0">
                <a:solidFill>
                  <a:schemeClr val="tx1"/>
                </a:solidFill>
              </a:rPr>
              <a:t>Body</a:t>
            </a:r>
          </a:p>
          <a:p>
            <a:pPr algn="ctr" fontAlgn="auto">
              <a:spcBef>
                <a:spcPts val="0"/>
              </a:spcBef>
              <a:spcAft>
                <a:spcPts val="0"/>
              </a:spcAft>
              <a:defRPr/>
            </a:pPr>
            <a:r>
              <a:rPr lang="en-US" dirty="0">
                <a:solidFill>
                  <a:schemeClr val="tx1"/>
                </a:solidFill>
              </a:rPr>
              <a:t>CWIB, Labor Agency, CCCCO, ETP, EDD, DAS, </a:t>
            </a:r>
            <a:r>
              <a:rPr lang="en-US" dirty="0" smtClean="0">
                <a:solidFill>
                  <a:schemeClr val="tx1"/>
                </a:solidFill>
              </a:rPr>
              <a:t>CDE’s Adult </a:t>
            </a:r>
            <a:r>
              <a:rPr lang="en-US" dirty="0">
                <a:solidFill>
                  <a:schemeClr val="tx1"/>
                </a:solidFill>
              </a:rPr>
              <a:t>Ed, </a:t>
            </a:r>
            <a:r>
              <a:rPr lang="en-US" dirty="0" smtClean="0">
                <a:solidFill>
                  <a:schemeClr val="tx1"/>
                </a:solidFill>
              </a:rPr>
              <a:t>HHS, </a:t>
            </a:r>
            <a:r>
              <a:rPr lang="en-US" dirty="0" err="1" smtClean="0">
                <a:solidFill>
                  <a:schemeClr val="tx1"/>
                </a:solidFill>
              </a:rPr>
              <a:t>GoBiz</a:t>
            </a:r>
            <a:r>
              <a:rPr lang="en-US" dirty="0" smtClean="0">
                <a:solidFill>
                  <a:schemeClr val="tx1"/>
                </a:solidFill>
              </a:rPr>
              <a:t>, and </a:t>
            </a:r>
            <a:r>
              <a:rPr lang="en-US" dirty="0">
                <a:solidFill>
                  <a:schemeClr val="tx1"/>
                </a:solidFill>
              </a:rPr>
              <a:t>others</a:t>
            </a:r>
          </a:p>
        </p:txBody>
      </p:sp>
      <p:sp>
        <p:nvSpPr>
          <p:cNvPr id="44" name="Oval 43"/>
          <p:cNvSpPr/>
          <p:nvPr/>
        </p:nvSpPr>
        <p:spPr>
          <a:xfrm>
            <a:off x="3962400" y="4879975"/>
            <a:ext cx="800100" cy="530225"/>
          </a:xfrm>
          <a:prstGeom prst="ellipse">
            <a:avLst/>
          </a:prstGeom>
          <a:solidFill>
            <a:schemeClr val="bg2">
              <a:lumMod val="40000"/>
              <a:lumOff val="60000"/>
            </a:schemeClr>
          </a:solid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fontAlgn="auto">
              <a:spcBef>
                <a:spcPts val="0"/>
              </a:spcBef>
              <a:spcAft>
                <a:spcPts val="0"/>
              </a:spcAft>
              <a:defRPr/>
            </a:pPr>
            <a:r>
              <a:rPr lang="en-US" sz="1200" b="1" dirty="0" smtClean="0">
                <a:solidFill>
                  <a:schemeClr val="tx1"/>
                </a:solidFill>
              </a:rPr>
              <a:t>Sector</a:t>
            </a:r>
            <a:endParaRPr lang="en-US" sz="1200" b="1" dirty="0">
              <a:solidFill>
                <a:schemeClr val="tx1"/>
              </a:solidFill>
            </a:endParaRPr>
          </a:p>
          <a:p>
            <a:pPr algn="ctr" fontAlgn="auto">
              <a:spcBef>
                <a:spcPts val="0"/>
              </a:spcBef>
              <a:spcAft>
                <a:spcPts val="0"/>
              </a:spcAft>
              <a:defRPr/>
            </a:pPr>
            <a:r>
              <a:rPr lang="en-US" sz="1200" b="1" dirty="0">
                <a:solidFill>
                  <a:schemeClr val="tx1"/>
                </a:solidFill>
              </a:rPr>
              <a:t>Partnership</a:t>
            </a:r>
          </a:p>
        </p:txBody>
      </p:sp>
      <p:grpSp>
        <p:nvGrpSpPr>
          <p:cNvPr id="6" name="Group 5"/>
          <p:cNvGrpSpPr/>
          <p:nvPr/>
        </p:nvGrpSpPr>
        <p:grpSpPr>
          <a:xfrm>
            <a:off x="2133600" y="4702175"/>
            <a:ext cx="3417888" cy="585788"/>
            <a:chOff x="2133600" y="4702175"/>
            <a:chExt cx="3417888" cy="585788"/>
          </a:xfrm>
        </p:grpSpPr>
        <p:sp>
          <p:nvSpPr>
            <p:cNvPr id="42" name="Oval 41"/>
            <p:cNvSpPr/>
            <p:nvPr/>
          </p:nvSpPr>
          <p:spPr>
            <a:xfrm>
              <a:off x="2133600" y="4757738"/>
              <a:ext cx="800100" cy="530225"/>
            </a:xfrm>
            <a:prstGeom prst="ellipse">
              <a:avLst/>
            </a:prstGeom>
            <a:solidFill>
              <a:schemeClr val="accent3">
                <a:lumMod val="40000"/>
                <a:lumOff val="60000"/>
              </a:schemeClr>
            </a:solid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fontAlgn="auto">
                <a:spcBef>
                  <a:spcPts val="0"/>
                </a:spcBef>
                <a:spcAft>
                  <a:spcPts val="0"/>
                </a:spcAft>
                <a:defRPr/>
              </a:pPr>
              <a:r>
                <a:rPr lang="en-US" sz="1200" b="1" dirty="0" smtClean="0">
                  <a:solidFill>
                    <a:schemeClr val="tx1"/>
                  </a:solidFill>
                </a:rPr>
                <a:t>Sector</a:t>
              </a:r>
              <a:endParaRPr lang="en-US" sz="1200" b="1" dirty="0">
                <a:solidFill>
                  <a:schemeClr val="tx1"/>
                </a:solidFill>
              </a:endParaRPr>
            </a:p>
            <a:p>
              <a:pPr algn="ctr" fontAlgn="auto">
                <a:spcBef>
                  <a:spcPts val="0"/>
                </a:spcBef>
                <a:spcAft>
                  <a:spcPts val="0"/>
                </a:spcAft>
                <a:defRPr/>
              </a:pPr>
              <a:r>
                <a:rPr lang="en-US" sz="1200" b="1" dirty="0">
                  <a:solidFill>
                    <a:schemeClr val="tx1"/>
                  </a:solidFill>
                </a:rPr>
                <a:t>Partnership</a:t>
              </a:r>
            </a:p>
          </p:txBody>
        </p:sp>
        <p:sp>
          <p:nvSpPr>
            <p:cNvPr id="45" name="Oval 44"/>
            <p:cNvSpPr/>
            <p:nvPr/>
          </p:nvSpPr>
          <p:spPr>
            <a:xfrm>
              <a:off x="4751388" y="4702175"/>
              <a:ext cx="800100" cy="530225"/>
            </a:xfrm>
            <a:prstGeom prst="ellipse">
              <a:avLst/>
            </a:prstGeom>
            <a:solidFill>
              <a:schemeClr val="accent3">
                <a:lumMod val="40000"/>
                <a:lumOff val="60000"/>
              </a:schemeClr>
            </a:solid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fontAlgn="auto">
                <a:spcBef>
                  <a:spcPts val="0"/>
                </a:spcBef>
                <a:spcAft>
                  <a:spcPts val="0"/>
                </a:spcAft>
                <a:defRPr/>
              </a:pPr>
              <a:r>
                <a:rPr lang="en-US" sz="1200" b="1" dirty="0" smtClean="0">
                  <a:solidFill>
                    <a:schemeClr val="tx1"/>
                  </a:solidFill>
                </a:rPr>
                <a:t>Sector</a:t>
              </a:r>
              <a:endParaRPr lang="en-US" sz="1200" b="1" dirty="0">
                <a:solidFill>
                  <a:schemeClr val="tx1"/>
                </a:solidFill>
              </a:endParaRPr>
            </a:p>
            <a:p>
              <a:pPr algn="ctr" fontAlgn="auto">
                <a:spcBef>
                  <a:spcPts val="0"/>
                </a:spcBef>
                <a:spcAft>
                  <a:spcPts val="0"/>
                </a:spcAft>
                <a:defRPr/>
              </a:pPr>
              <a:r>
                <a:rPr lang="en-US" sz="1200" b="1" dirty="0">
                  <a:solidFill>
                    <a:schemeClr val="tx1"/>
                  </a:solidFill>
                </a:rPr>
                <a:t>Partnership</a:t>
              </a:r>
            </a:p>
          </p:txBody>
        </p:sp>
      </p:grpSp>
      <p:grpSp>
        <p:nvGrpSpPr>
          <p:cNvPr id="3" name="Group 2"/>
          <p:cNvGrpSpPr/>
          <p:nvPr/>
        </p:nvGrpSpPr>
        <p:grpSpPr>
          <a:xfrm>
            <a:off x="533400" y="4675188"/>
            <a:ext cx="5905500" cy="579437"/>
            <a:chOff x="533400" y="4675188"/>
            <a:chExt cx="5905500" cy="579437"/>
          </a:xfrm>
        </p:grpSpPr>
        <p:sp>
          <p:nvSpPr>
            <p:cNvPr id="40" name="Oval 39"/>
            <p:cNvSpPr/>
            <p:nvPr/>
          </p:nvSpPr>
          <p:spPr>
            <a:xfrm>
              <a:off x="533400" y="4675188"/>
              <a:ext cx="800100" cy="530225"/>
            </a:xfrm>
            <a:prstGeom prst="ellipse">
              <a:avLst/>
            </a:prstGeom>
            <a:solidFill>
              <a:schemeClr val="accent2">
                <a:lumMod val="40000"/>
                <a:lumOff val="60000"/>
              </a:schemeClr>
            </a:solid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fontAlgn="auto">
                <a:spcBef>
                  <a:spcPts val="0"/>
                </a:spcBef>
                <a:spcAft>
                  <a:spcPts val="0"/>
                </a:spcAft>
                <a:defRPr/>
              </a:pPr>
              <a:r>
                <a:rPr lang="en-US" sz="1200" b="1" dirty="0" smtClean="0">
                  <a:solidFill>
                    <a:schemeClr val="tx1"/>
                  </a:solidFill>
                </a:rPr>
                <a:t>Sector</a:t>
              </a:r>
              <a:endParaRPr lang="en-US" sz="1200" b="1" dirty="0">
                <a:solidFill>
                  <a:schemeClr val="tx1"/>
                </a:solidFill>
              </a:endParaRPr>
            </a:p>
            <a:p>
              <a:pPr algn="ctr" fontAlgn="auto">
                <a:spcBef>
                  <a:spcPts val="0"/>
                </a:spcBef>
                <a:spcAft>
                  <a:spcPts val="0"/>
                </a:spcAft>
                <a:defRPr/>
              </a:pPr>
              <a:r>
                <a:rPr lang="en-US" sz="1200" b="1" dirty="0">
                  <a:solidFill>
                    <a:schemeClr val="tx1"/>
                  </a:solidFill>
                </a:rPr>
                <a:t>Partnership</a:t>
              </a:r>
            </a:p>
          </p:txBody>
        </p:sp>
        <p:sp>
          <p:nvSpPr>
            <p:cNvPr id="43" name="Oval 42"/>
            <p:cNvSpPr/>
            <p:nvPr/>
          </p:nvSpPr>
          <p:spPr>
            <a:xfrm>
              <a:off x="3162300" y="4684713"/>
              <a:ext cx="800100" cy="530225"/>
            </a:xfrm>
            <a:prstGeom prst="ellipse">
              <a:avLst/>
            </a:prstGeom>
            <a:solidFill>
              <a:schemeClr val="accent2">
                <a:lumMod val="40000"/>
                <a:lumOff val="60000"/>
              </a:schemeClr>
            </a:solid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fontAlgn="auto">
                <a:spcBef>
                  <a:spcPts val="0"/>
                </a:spcBef>
                <a:spcAft>
                  <a:spcPts val="0"/>
                </a:spcAft>
                <a:defRPr/>
              </a:pPr>
              <a:r>
                <a:rPr lang="en-US" sz="1200" b="1" dirty="0" smtClean="0">
                  <a:solidFill>
                    <a:schemeClr val="tx1"/>
                  </a:solidFill>
                </a:rPr>
                <a:t>Sector</a:t>
              </a:r>
              <a:endParaRPr lang="en-US" sz="1200" b="1" dirty="0">
                <a:solidFill>
                  <a:schemeClr val="tx1"/>
                </a:solidFill>
              </a:endParaRPr>
            </a:p>
            <a:p>
              <a:pPr algn="ctr" fontAlgn="auto">
                <a:spcBef>
                  <a:spcPts val="0"/>
                </a:spcBef>
                <a:spcAft>
                  <a:spcPts val="0"/>
                </a:spcAft>
                <a:defRPr/>
              </a:pPr>
              <a:r>
                <a:rPr lang="en-US" sz="1200" b="1" dirty="0">
                  <a:solidFill>
                    <a:schemeClr val="tx1"/>
                  </a:solidFill>
                </a:rPr>
                <a:t>Partnership</a:t>
              </a:r>
            </a:p>
          </p:txBody>
        </p:sp>
        <p:sp>
          <p:nvSpPr>
            <p:cNvPr id="46" name="Oval 45"/>
            <p:cNvSpPr/>
            <p:nvPr/>
          </p:nvSpPr>
          <p:spPr>
            <a:xfrm>
              <a:off x="5638800" y="4724400"/>
              <a:ext cx="800100" cy="530225"/>
            </a:xfrm>
            <a:prstGeom prst="ellipse">
              <a:avLst/>
            </a:prstGeom>
            <a:solidFill>
              <a:schemeClr val="accent2">
                <a:lumMod val="40000"/>
                <a:lumOff val="60000"/>
              </a:schemeClr>
            </a:solid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fontAlgn="auto">
                <a:spcBef>
                  <a:spcPts val="0"/>
                </a:spcBef>
                <a:spcAft>
                  <a:spcPts val="0"/>
                </a:spcAft>
                <a:defRPr/>
              </a:pPr>
              <a:r>
                <a:rPr lang="en-US" sz="1200" b="1" dirty="0" smtClean="0">
                  <a:solidFill>
                    <a:schemeClr val="tx1"/>
                  </a:solidFill>
                </a:rPr>
                <a:t>Sector</a:t>
              </a:r>
              <a:endParaRPr lang="en-US" sz="1200" b="1" dirty="0">
                <a:solidFill>
                  <a:schemeClr val="tx1"/>
                </a:solidFill>
              </a:endParaRPr>
            </a:p>
            <a:p>
              <a:pPr algn="ctr" fontAlgn="auto">
                <a:spcBef>
                  <a:spcPts val="0"/>
                </a:spcBef>
                <a:spcAft>
                  <a:spcPts val="0"/>
                </a:spcAft>
                <a:defRPr/>
              </a:pPr>
              <a:r>
                <a:rPr lang="en-US" sz="1200" b="1" dirty="0">
                  <a:solidFill>
                    <a:schemeClr val="tx1"/>
                  </a:solidFill>
                </a:rPr>
                <a:t>Partnership</a:t>
              </a:r>
            </a:p>
          </p:txBody>
        </p:sp>
      </p:grpSp>
      <p:sp>
        <p:nvSpPr>
          <p:cNvPr id="47" name="Oval 46"/>
          <p:cNvSpPr/>
          <p:nvPr/>
        </p:nvSpPr>
        <p:spPr>
          <a:xfrm>
            <a:off x="6438900" y="4876800"/>
            <a:ext cx="800100" cy="530225"/>
          </a:xfrm>
          <a:prstGeom prst="ellipse">
            <a:avLst/>
          </a:prstGeom>
          <a:solidFill>
            <a:schemeClr val="accent5">
              <a:lumMod val="40000"/>
              <a:lumOff val="60000"/>
            </a:schemeClr>
          </a:solid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fontAlgn="auto">
              <a:spcBef>
                <a:spcPts val="0"/>
              </a:spcBef>
              <a:spcAft>
                <a:spcPts val="0"/>
              </a:spcAft>
              <a:defRPr/>
            </a:pPr>
            <a:r>
              <a:rPr lang="en-US" sz="1200" b="1" dirty="0" smtClean="0">
                <a:solidFill>
                  <a:schemeClr val="tx1"/>
                </a:solidFill>
              </a:rPr>
              <a:t>Sector</a:t>
            </a:r>
            <a:endParaRPr lang="en-US" sz="1200" b="1" dirty="0">
              <a:solidFill>
                <a:schemeClr val="tx1"/>
              </a:solidFill>
            </a:endParaRPr>
          </a:p>
          <a:p>
            <a:pPr algn="ctr" fontAlgn="auto">
              <a:spcBef>
                <a:spcPts val="0"/>
              </a:spcBef>
              <a:spcAft>
                <a:spcPts val="0"/>
              </a:spcAft>
              <a:defRPr/>
            </a:pPr>
            <a:r>
              <a:rPr lang="en-US" sz="1200" b="1" dirty="0">
                <a:solidFill>
                  <a:schemeClr val="tx1"/>
                </a:solidFill>
              </a:rPr>
              <a:t>Partnership</a:t>
            </a:r>
          </a:p>
        </p:txBody>
      </p:sp>
      <p:grpSp>
        <p:nvGrpSpPr>
          <p:cNvPr id="5" name="Group 4"/>
          <p:cNvGrpSpPr/>
          <p:nvPr/>
        </p:nvGrpSpPr>
        <p:grpSpPr>
          <a:xfrm>
            <a:off x="1333500" y="4727575"/>
            <a:ext cx="6705600" cy="673100"/>
            <a:chOff x="1333500" y="4727575"/>
            <a:chExt cx="6705600" cy="673100"/>
          </a:xfrm>
        </p:grpSpPr>
        <p:sp>
          <p:nvSpPr>
            <p:cNvPr id="41" name="Oval 40"/>
            <p:cNvSpPr/>
            <p:nvPr/>
          </p:nvSpPr>
          <p:spPr>
            <a:xfrm>
              <a:off x="1333500" y="4870450"/>
              <a:ext cx="800100" cy="530225"/>
            </a:xfrm>
            <a:prstGeom prst="ellipse">
              <a:avLst/>
            </a:prstGeom>
            <a:solidFill>
              <a:schemeClr val="tx2">
                <a:lumMod val="20000"/>
                <a:lumOff val="80000"/>
              </a:schemeClr>
            </a:solid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fontAlgn="auto">
                <a:spcBef>
                  <a:spcPts val="0"/>
                </a:spcBef>
                <a:spcAft>
                  <a:spcPts val="0"/>
                </a:spcAft>
                <a:defRPr/>
              </a:pPr>
              <a:r>
                <a:rPr lang="en-US" sz="1200" b="1" dirty="0" smtClean="0">
                  <a:solidFill>
                    <a:schemeClr val="tx1"/>
                  </a:solidFill>
                </a:rPr>
                <a:t>Sector</a:t>
              </a:r>
              <a:endParaRPr lang="en-US" sz="1200" b="1" dirty="0">
                <a:solidFill>
                  <a:schemeClr val="tx1"/>
                </a:solidFill>
              </a:endParaRPr>
            </a:p>
            <a:p>
              <a:pPr algn="ctr" fontAlgn="auto">
                <a:spcBef>
                  <a:spcPts val="0"/>
                </a:spcBef>
                <a:spcAft>
                  <a:spcPts val="0"/>
                </a:spcAft>
                <a:defRPr/>
              </a:pPr>
              <a:r>
                <a:rPr lang="en-US" sz="1200" b="1" dirty="0">
                  <a:solidFill>
                    <a:schemeClr val="tx1"/>
                  </a:solidFill>
                </a:rPr>
                <a:t>Partnership</a:t>
              </a:r>
            </a:p>
          </p:txBody>
        </p:sp>
        <p:sp>
          <p:nvSpPr>
            <p:cNvPr id="48" name="Oval 47"/>
            <p:cNvSpPr/>
            <p:nvPr/>
          </p:nvSpPr>
          <p:spPr>
            <a:xfrm>
              <a:off x="7239000" y="4727575"/>
              <a:ext cx="800100" cy="530225"/>
            </a:xfrm>
            <a:prstGeom prst="ellipse">
              <a:avLst/>
            </a:prstGeom>
            <a:solidFill>
              <a:schemeClr val="tx2">
                <a:lumMod val="20000"/>
                <a:lumOff val="80000"/>
              </a:schemeClr>
            </a:solid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fontAlgn="auto">
                <a:spcBef>
                  <a:spcPts val="0"/>
                </a:spcBef>
                <a:spcAft>
                  <a:spcPts val="0"/>
                </a:spcAft>
                <a:defRPr/>
              </a:pPr>
              <a:r>
                <a:rPr lang="en-US" sz="1200" b="1" dirty="0" smtClean="0">
                  <a:solidFill>
                    <a:schemeClr val="tx1"/>
                  </a:solidFill>
                </a:rPr>
                <a:t>Sector</a:t>
              </a:r>
              <a:endParaRPr lang="en-US" sz="1200" b="1" dirty="0">
                <a:solidFill>
                  <a:schemeClr val="tx1"/>
                </a:solidFill>
              </a:endParaRPr>
            </a:p>
            <a:p>
              <a:pPr algn="ctr" fontAlgn="auto">
                <a:spcBef>
                  <a:spcPts val="0"/>
                </a:spcBef>
                <a:spcAft>
                  <a:spcPts val="0"/>
                </a:spcAft>
                <a:defRPr/>
              </a:pPr>
              <a:r>
                <a:rPr lang="en-US" sz="1200" b="1" dirty="0">
                  <a:solidFill>
                    <a:schemeClr val="tx1"/>
                  </a:solidFill>
                </a:rPr>
                <a:t>Partnership</a:t>
              </a:r>
            </a:p>
          </p:txBody>
        </p:sp>
      </p:grpSp>
      <p:cxnSp>
        <p:nvCxnSpPr>
          <p:cNvPr id="22" name="Straight Arrow Connector 21"/>
          <p:cNvCxnSpPr/>
          <p:nvPr/>
        </p:nvCxnSpPr>
        <p:spPr>
          <a:xfrm flipV="1">
            <a:off x="2286000" y="2819400"/>
            <a:ext cx="1905000" cy="533400"/>
          </a:xfrm>
          <a:prstGeom prst="straightConnector1">
            <a:avLst/>
          </a:prstGeom>
          <a:ln w="41275">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flipV="1">
            <a:off x="4495800" y="2819400"/>
            <a:ext cx="2133600" cy="609600"/>
          </a:xfrm>
          <a:prstGeom prst="straightConnector1">
            <a:avLst/>
          </a:prstGeom>
          <a:ln w="41275">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4352925" y="2819400"/>
            <a:ext cx="9525" cy="682625"/>
          </a:xfrm>
          <a:prstGeom prst="straightConnector1">
            <a:avLst/>
          </a:prstGeom>
          <a:ln w="41275">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4372069" y="1565371"/>
            <a:ext cx="0" cy="444404"/>
          </a:xfrm>
          <a:prstGeom prst="straightConnector1">
            <a:avLst/>
          </a:prstGeom>
          <a:ln w="41275">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533400" y="5565710"/>
            <a:ext cx="8210550" cy="1219200"/>
          </a:xfrm>
          <a:prstGeom prst="round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marL="0" lvl="2" fontAlgn="auto">
              <a:spcBef>
                <a:spcPts val="0"/>
              </a:spcBef>
              <a:spcAft>
                <a:spcPts val="0"/>
              </a:spcAft>
              <a:buFont typeface="Arial" pitchFamily="34" charset="0"/>
              <a:buChar char="•"/>
              <a:defRPr/>
            </a:pPr>
            <a:r>
              <a:rPr lang="en-US" sz="1200" dirty="0">
                <a:solidFill>
                  <a:schemeClr val="tx1"/>
                </a:solidFill>
              </a:rPr>
              <a:t>Develop shared goals for the system; </a:t>
            </a:r>
          </a:p>
          <a:p>
            <a:pPr marL="0" lvl="2" fontAlgn="auto">
              <a:spcBef>
                <a:spcPts val="0"/>
              </a:spcBef>
              <a:spcAft>
                <a:spcPts val="0"/>
              </a:spcAft>
              <a:buFont typeface="Arial" pitchFamily="34" charset="0"/>
              <a:buChar char="•"/>
              <a:defRPr/>
            </a:pPr>
            <a:r>
              <a:rPr lang="en-US" sz="1200" dirty="0">
                <a:solidFill>
                  <a:schemeClr val="tx1"/>
                </a:solidFill>
              </a:rPr>
              <a:t>Align and repurpose resources to achieve those goals;</a:t>
            </a:r>
          </a:p>
          <a:p>
            <a:pPr marL="0" lvl="2" fontAlgn="auto">
              <a:spcBef>
                <a:spcPts val="0"/>
              </a:spcBef>
              <a:spcAft>
                <a:spcPts val="0"/>
              </a:spcAft>
              <a:buFont typeface="Arial" pitchFamily="34" charset="0"/>
              <a:buChar char="•"/>
              <a:defRPr/>
            </a:pPr>
            <a:r>
              <a:rPr lang="en-US" sz="1200" dirty="0">
                <a:solidFill>
                  <a:schemeClr val="tx1"/>
                </a:solidFill>
              </a:rPr>
              <a:t>Establish metrics for success and develop “integrated” data collection system; </a:t>
            </a:r>
          </a:p>
          <a:p>
            <a:pPr marL="0" lvl="2" fontAlgn="auto">
              <a:spcBef>
                <a:spcPts val="0"/>
              </a:spcBef>
              <a:spcAft>
                <a:spcPts val="0"/>
              </a:spcAft>
              <a:buFont typeface="Arial" pitchFamily="34" charset="0"/>
              <a:buChar char="•"/>
              <a:defRPr/>
            </a:pPr>
            <a:r>
              <a:rPr lang="en-US" sz="1200" dirty="0">
                <a:solidFill>
                  <a:schemeClr val="tx1"/>
                </a:solidFill>
              </a:rPr>
              <a:t>Establish statewide </a:t>
            </a:r>
            <a:r>
              <a:rPr lang="en-US" sz="1200" dirty="0" smtClean="0">
                <a:solidFill>
                  <a:schemeClr val="tx1"/>
                </a:solidFill>
              </a:rPr>
              <a:t>communities-of-practice and </a:t>
            </a:r>
            <a:r>
              <a:rPr lang="en-US" sz="1200" dirty="0">
                <a:solidFill>
                  <a:schemeClr val="tx1"/>
                </a:solidFill>
              </a:rPr>
              <a:t>support </a:t>
            </a:r>
            <a:r>
              <a:rPr lang="en-US" sz="1200" dirty="0" smtClean="0">
                <a:solidFill>
                  <a:schemeClr val="tx1"/>
                </a:solidFill>
              </a:rPr>
              <a:t>technical assistance (TA) </a:t>
            </a:r>
            <a:r>
              <a:rPr lang="en-US" sz="1200" dirty="0">
                <a:solidFill>
                  <a:schemeClr val="tx1"/>
                </a:solidFill>
              </a:rPr>
              <a:t>to </a:t>
            </a:r>
            <a:r>
              <a:rPr lang="en-US" sz="1200" dirty="0" smtClean="0">
                <a:solidFill>
                  <a:schemeClr val="tx1"/>
                </a:solidFill>
              </a:rPr>
              <a:t>regions;</a:t>
            </a:r>
          </a:p>
          <a:p>
            <a:pPr marL="0" lvl="2" fontAlgn="auto">
              <a:spcBef>
                <a:spcPts val="0"/>
              </a:spcBef>
              <a:spcAft>
                <a:spcPts val="0"/>
              </a:spcAft>
              <a:buFont typeface="Arial" pitchFamily="34" charset="0"/>
              <a:buChar char="•"/>
              <a:defRPr/>
            </a:pPr>
            <a:r>
              <a:rPr lang="en-US" sz="1200" dirty="0" smtClean="0">
                <a:solidFill>
                  <a:schemeClr val="tx1"/>
                </a:solidFill>
              </a:rPr>
              <a:t>Work </a:t>
            </a:r>
            <a:r>
              <a:rPr lang="en-US" sz="1200" dirty="0">
                <a:solidFill>
                  <a:schemeClr val="tx1"/>
                </a:solidFill>
              </a:rPr>
              <a:t>together to develop an effective system of actionable labor market </a:t>
            </a:r>
            <a:r>
              <a:rPr lang="en-US" sz="1200" dirty="0" smtClean="0">
                <a:solidFill>
                  <a:schemeClr val="tx1"/>
                </a:solidFill>
              </a:rPr>
              <a:t>information; monitor progress; course correct.</a:t>
            </a:r>
            <a:endParaRPr lang="en-US" sz="1200" dirty="0">
              <a:solidFill>
                <a:schemeClr val="tx1"/>
              </a:solidFill>
            </a:endParaRPr>
          </a:p>
        </p:txBody>
      </p:sp>
      <p:grpSp>
        <p:nvGrpSpPr>
          <p:cNvPr id="7" name="Group 6"/>
          <p:cNvGrpSpPr/>
          <p:nvPr/>
        </p:nvGrpSpPr>
        <p:grpSpPr>
          <a:xfrm>
            <a:off x="838200" y="3429000"/>
            <a:ext cx="2095500" cy="1377950"/>
            <a:chOff x="838200" y="3429000"/>
            <a:chExt cx="2095500" cy="1377950"/>
          </a:xfrm>
        </p:grpSpPr>
        <p:sp>
          <p:nvSpPr>
            <p:cNvPr id="21" name="Oval 20"/>
            <p:cNvSpPr/>
            <p:nvPr/>
          </p:nvSpPr>
          <p:spPr>
            <a:xfrm>
              <a:off x="838200" y="3505200"/>
              <a:ext cx="1905000" cy="1234440"/>
            </a:xfrm>
            <a:prstGeom prst="ellipse">
              <a:avLst/>
            </a:prstGeom>
            <a:solidFill>
              <a:schemeClr val="bg1"/>
            </a:solidFill>
            <a:ln w="412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b="1" dirty="0" smtClean="0">
                  <a:solidFill>
                    <a:schemeClr val="tx1"/>
                  </a:solidFill>
                </a:rPr>
                <a:t>Regional Workforce &amp; Econ </a:t>
              </a:r>
              <a:r>
                <a:rPr lang="en-US" sz="1600" b="1" dirty="0" err="1" smtClean="0">
                  <a:solidFill>
                    <a:schemeClr val="tx1"/>
                  </a:solidFill>
                </a:rPr>
                <a:t>Dev</a:t>
              </a:r>
              <a:r>
                <a:rPr lang="en-US" sz="1600" b="1" dirty="0" smtClean="0">
                  <a:solidFill>
                    <a:schemeClr val="tx1"/>
                  </a:solidFill>
                </a:rPr>
                <a:t> Network(s)</a:t>
              </a:r>
              <a:endParaRPr lang="en-US" sz="1600" b="1" dirty="0">
                <a:solidFill>
                  <a:schemeClr val="tx1"/>
                </a:solidFill>
              </a:endParaRPr>
            </a:p>
          </p:txBody>
        </p:sp>
        <p:sp>
          <p:nvSpPr>
            <p:cNvPr id="9" name="Cloud 8"/>
            <p:cNvSpPr/>
            <p:nvPr/>
          </p:nvSpPr>
          <p:spPr>
            <a:xfrm>
              <a:off x="838200" y="3429000"/>
              <a:ext cx="2095500" cy="1377950"/>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3390900" y="3498850"/>
            <a:ext cx="4533900" cy="1384300"/>
            <a:chOff x="3390900" y="3498850"/>
            <a:chExt cx="4533900" cy="1384300"/>
          </a:xfrm>
        </p:grpSpPr>
        <p:sp>
          <p:nvSpPr>
            <p:cNvPr id="23" name="Oval 22"/>
            <p:cNvSpPr/>
            <p:nvPr/>
          </p:nvSpPr>
          <p:spPr>
            <a:xfrm>
              <a:off x="3400425" y="3502025"/>
              <a:ext cx="1905000" cy="1234440"/>
            </a:xfrm>
            <a:prstGeom prst="ellipse">
              <a:avLst/>
            </a:prstGeom>
            <a:solidFill>
              <a:schemeClr val="bg1"/>
            </a:solidFill>
            <a:ln w="412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b="1" dirty="0" smtClean="0">
                  <a:solidFill>
                    <a:schemeClr val="tx1"/>
                  </a:solidFill>
                </a:rPr>
                <a:t>Regional Workforce </a:t>
              </a:r>
              <a:r>
                <a:rPr lang="en-US" sz="1600" b="1" dirty="0">
                  <a:solidFill>
                    <a:schemeClr val="tx1"/>
                  </a:solidFill>
                </a:rPr>
                <a:t>&amp; Econ </a:t>
              </a:r>
              <a:r>
                <a:rPr lang="en-US" sz="1600" b="1" dirty="0" err="1">
                  <a:solidFill>
                    <a:schemeClr val="tx1"/>
                  </a:solidFill>
                </a:rPr>
                <a:t>Dev</a:t>
              </a:r>
              <a:r>
                <a:rPr lang="en-US" sz="1600" b="1" dirty="0">
                  <a:solidFill>
                    <a:schemeClr val="tx1"/>
                  </a:solidFill>
                </a:rPr>
                <a:t> Network(s)</a:t>
              </a:r>
            </a:p>
          </p:txBody>
        </p:sp>
        <p:sp>
          <p:nvSpPr>
            <p:cNvPr id="24" name="Oval 23"/>
            <p:cNvSpPr/>
            <p:nvPr/>
          </p:nvSpPr>
          <p:spPr>
            <a:xfrm>
              <a:off x="5867400" y="3505200"/>
              <a:ext cx="1905000" cy="1234440"/>
            </a:xfrm>
            <a:prstGeom prst="ellipse">
              <a:avLst/>
            </a:prstGeom>
            <a:solidFill>
              <a:schemeClr val="bg1"/>
            </a:solidFill>
            <a:ln w="412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b="1" dirty="0" smtClean="0">
                  <a:solidFill>
                    <a:schemeClr val="tx1"/>
                  </a:solidFill>
                </a:rPr>
                <a:t>Regional Workforce </a:t>
              </a:r>
              <a:r>
                <a:rPr lang="en-US" sz="1600" b="1" dirty="0">
                  <a:solidFill>
                    <a:schemeClr val="tx1"/>
                  </a:solidFill>
                </a:rPr>
                <a:t>&amp; Econ </a:t>
              </a:r>
              <a:r>
                <a:rPr lang="en-US" sz="1600" b="1" dirty="0" err="1">
                  <a:solidFill>
                    <a:schemeClr val="tx1"/>
                  </a:solidFill>
                </a:rPr>
                <a:t>Dev</a:t>
              </a:r>
              <a:r>
                <a:rPr lang="en-US" sz="1600" b="1" dirty="0">
                  <a:solidFill>
                    <a:schemeClr val="tx1"/>
                  </a:solidFill>
                </a:rPr>
                <a:t> Network(s)</a:t>
              </a:r>
            </a:p>
          </p:txBody>
        </p:sp>
        <p:sp>
          <p:nvSpPr>
            <p:cNvPr id="28" name="Cloud 27"/>
            <p:cNvSpPr/>
            <p:nvPr/>
          </p:nvSpPr>
          <p:spPr>
            <a:xfrm>
              <a:off x="3390900" y="3498850"/>
              <a:ext cx="2095500" cy="1377950"/>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loud 29"/>
            <p:cNvSpPr/>
            <p:nvPr/>
          </p:nvSpPr>
          <p:spPr>
            <a:xfrm>
              <a:off x="5829300" y="3505200"/>
              <a:ext cx="2095500" cy="1377950"/>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6020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heel(1)">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nodeType="clickEffect">
                                  <p:stCondLst>
                                    <p:cond delay="2000"/>
                                  </p:stCondLst>
                                  <p:childTnLst>
                                    <p:animRot by="120000">
                                      <p:cBhvr>
                                        <p:cTn id="18" dur="100" fill="hold">
                                          <p:stCondLst>
                                            <p:cond delay="0"/>
                                          </p:stCondLst>
                                        </p:cTn>
                                        <p:tgtEl>
                                          <p:spTgt spid="5"/>
                                        </p:tgtEl>
                                        <p:attrNameLst>
                                          <p:attrName>r</p:attrName>
                                        </p:attrNameLst>
                                      </p:cBhvr>
                                    </p:animRot>
                                    <p:animRot by="-240000">
                                      <p:cBhvr>
                                        <p:cTn id="19" dur="200" fill="hold">
                                          <p:stCondLst>
                                            <p:cond delay="200"/>
                                          </p:stCondLst>
                                        </p:cTn>
                                        <p:tgtEl>
                                          <p:spTgt spid="5"/>
                                        </p:tgtEl>
                                        <p:attrNameLst>
                                          <p:attrName>r</p:attrName>
                                        </p:attrNameLst>
                                      </p:cBhvr>
                                    </p:animRot>
                                    <p:animRot by="240000">
                                      <p:cBhvr>
                                        <p:cTn id="20" dur="200" fill="hold">
                                          <p:stCondLst>
                                            <p:cond delay="400"/>
                                          </p:stCondLst>
                                        </p:cTn>
                                        <p:tgtEl>
                                          <p:spTgt spid="5"/>
                                        </p:tgtEl>
                                        <p:attrNameLst>
                                          <p:attrName>r</p:attrName>
                                        </p:attrNameLst>
                                      </p:cBhvr>
                                    </p:animRot>
                                    <p:animRot by="-240000">
                                      <p:cBhvr>
                                        <p:cTn id="21" dur="200" fill="hold">
                                          <p:stCondLst>
                                            <p:cond delay="600"/>
                                          </p:stCondLst>
                                        </p:cTn>
                                        <p:tgtEl>
                                          <p:spTgt spid="5"/>
                                        </p:tgtEl>
                                        <p:attrNameLst>
                                          <p:attrName>r</p:attrName>
                                        </p:attrNameLst>
                                      </p:cBhvr>
                                    </p:animRot>
                                    <p:animRot by="120000">
                                      <p:cBhvr>
                                        <p:cTn id="22" dur="200" fill="hold">
                                          <p:stCondLst>
                                            <p:cond delay="800"/>
                                          </p:stCondLst>
                                        </p:cTn>
                                        <p:tgtEl>
                                          <p:spTgt spid="5"/>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32" presetClass="emph" presetSubtype="0" fill="hold" nodeType="clickEffect">
                                  <p:stCondLst>
                                    <p:cond delay="0"/>
                                  </p:stCondLst>
                                  <p:childTnLst>
                                    <p:animRot by="120000">
                                      <p:cBhvr>
                                        <p:cTn id="26" dur="100" fill="hold">
                                          <p:stCondLst>
                                            <p:cond delay="0"/>
                                          </p:stCondLst>
                                        </p:cTn>
                                        <p:tgtEl>
                                          <p:spTgt spid="3"/>
                                        </p:tgtEl>
                                        <p:attrNameLst>
                                          <p:attrName>r</p:attrName>
                                        </p:attrNameLst>
                                      </p:cBhvr>
                                    </p:animRot>
                                    <p:animRot by="-240000">
                                      <p:cBhvr>
                                        <p:cTn id="27" dur="200" fill="hold">
                                          <p:stCondLst>
                                            <p:cond delay="200"/>
                                          </p:stCondLst>
                                        </p:cTn>
                                        <p:tgtEl>
                                          <p:spTgt spid="3"/>
                                        </p:tgtEl>
                                        <p:attrNameLst>
                                          <p:attrName>r</p:attrName>
                                        </p:attrNameLst>
                                      </p:cBhvr>
                                    </p:animRot>
                                    <p:animRot by="240000">
                                      <p:cBhvr>
                                        <p:cTn id="28" dur="200" fill="hold">
                                          <p:stCondLst>
                                            <p:cond delay="400"/>
                                          </p:stCondLst>
                                        </p:cTn>
                                        <p:tgtEl>
                                          <p:spTgt spid="3"/>
                                        </p:tgtEl>
                                        <p:attrNameLst>
                                          <p:attrName>r</p:attrName>
                                        </p:attrNameLst>
                                      </p:cBhvr>
                                    </p:animRot>
                                    <p:animRot by="-240000">
                                      <p:cBhvr>
                                        <p:cTn id="29" dur="200" fill="hold">
                                          <p:stCondLst>
                                            <p:cond delay="600"/>
                                          </p:stCondLst>
                                        </p:cTn>
                                        <p:tgtEl>
                                          <p:spTgt spid="3"/>
                                        </p:tgtEl>
                                        <p:attrNameLst>
                                          <p:attrName>r</p:attrName>
                                        </p:attrNameLst>
                                      </p:cBhvr>
                                    </p:animRot>
                                    <p:animRot by="120000">
                                      <p:cBhvr>
                                        <p:cTn id="30" dur="200" fill="hold">
                                          <p:stCondLst>
                                            <p:cond delay="800"/>
                                          </p:stCondLst>
                                        </p:cTn>
                                        <p:tgtEl>
                                          <p:spTgt spid="3"/>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32" presetClass="emph" presetSubtype="0" fill="hold" nodeType="clickEffect">
                                  <p:stCondLst>
                                    <p:cond delay="0"/>
                                  </p:stCondLst>
                                  <p:childTnLst>
                                    <p:animRot by="120000">
                                      <p:cBhvr>
                                        <p:cTn id="34" dur="100" fill="hold">
                                          <p:stCondLst>
                                            <p:cond delay="0"/>
                                          </p:stCondLst>
                                        </p:cTn>
                                        <p:tgtEl>
                                          <p:spTgt spid="6"/>
                                        </p:tgtEl>
                                        <p:attrNameLst>
                                          <p:attrName>r</p:attrName>
                                        </p:attrNameLst>
                                      </p:cBhvr>
                                    </p:animRot>
                                    <p:animRot by="-240000">
                                      <p:cBhvr>
                                        <p:cTn id="35" dur="200" fill="hold">
                                          <p:stCondLst>
                                            <p:cond delay="200"/>
                                          </p:stCondLst>
                                        </p:cTn>
                                        <p:tgtEl>
                                          <p:spTgt spid="6"/>
                                        </p:tgtEl>
                                        <p:attrNameLst>
                                          <p:attrName>r</p:attrName>
                                        </p:attrNameLst>
                                      </p:cBhvr>
                                    </p:animRot>
                                    <p:animRot by="240000">
                                      <p:cBhvr>
                                        <p:cTn id="36" dur="200" fill="hold">
                                          <p:stCondLst>
                                            <p:cond delay="400"/>
                                          </p:stCondLst>
                                        </p:cTn>
                                        <p:tgtEl>
                                          <p:spTgt spid="6"/>
                                        </p:tgtEl>
                                        <p:attrNameLst>
                                          <p:attrName>r</p:attrName>
                                        </p:attrNameLst>
                                      </p:cBhvr>
                                    </p:animRot>
                                    <p:animRot by="-240000">
                                      <p:cBhvr>
                                        <p:cTn id="37" dur="200" fill="hold">
                                          <p:stCondLst>
                                            <p:cond delay="600"/>
                                          </p:stCondLst>
                                        </p:cTn>
                                        <p:tgtEl>
                                          <p:spTgt spid="6"/>
                                        </p:tgtEl>
                                        <p:attrNameLst>
                                          <p:attrName>r</p:attrName>
                                        </p:attrNameLst>
                                      </p:cBhvr>
                                    </p:animRot>
                                    <p:animRot by="120000">
                                      <p:cBhvr>
                                        <p:cTn id="38"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60058</TotalTime>
  <Words>1445</Words>
  <Application>Microsoft Office PowerPoint</Application>
  <PresentationFormat>On-screen Show (4:3)</PresentationFormat>
  <Paragraphs>277</Paragraphs>
  <Slides>24</Slides>
  <Notes>10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The call to action</vt:lpstr>
      <vt:lpstr>California’s reality:  many regional economies</vt:lpstr>
      <vt:lpstr>WHAT IF?</vt:lpstr>
      <vt:lpstr>WHAT IF?  Braid funds</vt:lpstr>
      <vt:lpstr>California comeback</vt:lpstr>
      <vt:lpstr>Not IF?  But HOW.</vt:lpstr>
      <vt:lpstr>America comeback</vt:lpstr>
      <vt:lpstr>California’s workforce system  refocusing to train by sector by region.</vt:lpstr>
      <vt:lpstr>Community colleges refocusing to train by sector by region.</vt:lpstr>
      <vt:lpstr>PowerPoint Presentation</vt:lpstr>
      <vt:lpstr>Give us your feedback. Visit doingwhatmatters.cccco.edu.</vt:lpstr>
      <vt:lpstr>Subscribe to eUpdates. Follow on Twitter @WorkforceVan.</vt:lpstr>
      <vt:lpstr>Braid state chancellor’s workforce funds  to target investment.  Proposal for 2013-14.  </vt:lpstr>
      <vt:lpstr>Investment in regions. Proposed for 2013-14.</vt:lpstr>
      <vt:lpstr>Investments in sectors. Proposal for 2013-14.  </vt:lpstr>
      <vt:lpstr>Investments in Technical Assistance (TA). Proposal for 2013-14. </vt:lpstr>
      <vt:lpstr>Your region’s 10-year trend in  career technical education (CTE) portfolio</vt:lpstr>
      <vt:lpstr>Thank you!</vt:lpstr>
      <vt:lpstr>APPENDIX</vt:lpstr>
      <vt:lpstr>TREND:  California’s regions say… Train for sectors.  Expand CTE.</vt:lpstr>
      <vt:lpstr>Is our system trending the right way?</vt:lpstr>
      <vt:lpstr>State apportionment not proportionally being used on CTE.</vt:lpstr>
      <vt:lpstr>Crosswalk between 2012-13 to 2013-14</vt:lpstr>
    </vt:vector>
  </TitlesOfParts>
  <Company>Chancellor's Office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College Contribution to Jobs and the Economy</dc:title>
  <dc:creator>Ton-Quinlivan, Van</dc:creator>
  <cp:lastModifiedBy>Rocky Cifone</cp:lastModifiedBy>
  <cp:revision>737</cp:revision>
  <cp:lastPrinted>2012-08-30T16:49:44Z</cp:lastPrinted>
  <dcterms:created xsi:type="dcterms:W3CDTF">2012-09-03T14:55:54Z</dcterms:created>
  <dcterms:modified xsi:type="dcterms:W3CDTF">2012-10-11T22:57:35Z</dcterms:modified>
</cp:coreProperties>
</file>